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0"/>
  </p:notesMasterIdLst>
  <p:sldIdLst>
    <p:sldId id="268" r:id="rId2"/>
    <p:sldId id="270" r:id="rId3"/>
    <p:sldId id="275" r:id="rId4"/>
    <p:sldId id="278" r:id="rId5"/>
    <p:sldId id="276" r:id="rId6"/>
    <p:sldId id="277" r:id="rId7"/>
    <p:sldId id="273" r:id="rId8"/>
    <p:sldId id="274" r:id="rId9"/>
    <p:sldId id="279" r:id="rId10"/>
    <p:sldId id="265" r:id="rId11"/>
    <p:sldId id="280" r:id="rId12"/>
    <p:sldId id="299" r:id="rId13"/>
    <p:sldId id="281" r:id="rId14"/>
    <p:sldId id="288" r:id="rId15"/>
    <p:sldId id="262" r:id="rId16"/>
    <p:sldId id="284" r:id="rId17"/>
    <p:sldId id="285" r:id="rId18"/>
    <p:sldId id="286" r:id="rId19"/>
    <p:sldId id="266" r:id="rId20"/>
    <p:sldId id="271" r:id="rId21"/>
    <p:sldId id="264" r:id="rId22"/>
    <p:sldId id="269" r:id="rId23"/>
    <p:sldId id="307" r:id="rId24"/>
    <p:sldId id="272" r:id="rId25"/>
    <p:sldId id="306" r:id="rId26"/>
    <p:sldId id="263" r:id="rId27"/>
    <p:sldId id="287" r:id="rId28"/>
    <p:sldId id="301" r:id="rId29"/>
    <p:sldId id="293" r:id="rId30"/>
    <p:sldId id="267" r:id="rId31"/>
    <p:sldId id="30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03" r:id="rId46"/>
    <p:sldId id="302" r:id="rId47"/>
    <p:sldId id="308" r:id="rId48"/>
    <p:sldId id="259" r:id="rId49"/>
    <p:sldId id="294" r:id="rId50"/>
    <p:sldId id="310" r:id="rId51"/>
    <p:sldId id="309" r:id="rId52"/>
    <p:sldId id="292" r:id="rId53"/>
    <p:sldId id="289" r:id="rId54"/>
    <p:sldId id="290" r:id="rId55"/>
    <p:sldId id="291" r:id="rId56"/>
    <p:sldId id="258" r:id="rId57"/>
    <p:sldId id="260" r:id="rId58"/>
    <p:sldId id="261" r:id="rId59"/>
    <p:sldId id="283" r:id="rId60"/>
    <p:sldId id="327" r:id="rId61"/>
    <p:sldId id="282" r:id="rId62"/>
    <p:sldId id="324" r:id="rId63"/>
    <p:sldId id="325" r:id="rId64"/>
    <p:sldId id="326" r:id="rId65"/>
    <p:sldId id="328" r:id="rId66"/>
    <p:sldId id="332" r:id="rId67"/>
    <p:sldId id="333" r:id="rId68"/>
    <p:sldId id="298" r:id="rId69"/>
    <p:sldId id="329" r:id="rId70"/>
    <p:sldId id="330" r:id="rId71"/>
    <p:sldId id="331" r:id="rId72"/>
    <p:sldId id="296" r:id="rId73"/>
    <p:sldId id="334" r:id="rId74"/>
    <p:sldId id="337" r:id="rId75"/>
    <p:sldId id="297" r:id="rId76"/>
    <p:sldId id="335" r:id="rId77"/>
    <p:sldId id="336" r:id="rId78"/>
    <p:sldId id="25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0"/>
    <p:restoredTop sz="57527"/>
  </p:normalViewPr>
  <p:slideViewPr>
    <p:cSldViewPr snapToGrid="0" snapToObjects="1">
      <p:cViewPr>
        <p:scale>
          <a:sx n="87" d="100"/>
          <a:sy n="87" d="100"/>
        </p:scale>
        <p:origin x="1728" y="-5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662BB-4338-4C20-A114-E87348B7637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8535202-CFDA-4D82-BE84-7E83C76CF209}">
      <dgm:prSet custT="1"/>
      <dgm:spPr/>
      <dgm:t>
        <a:bodyPr/>
        <a:lstStyle/>
        <a:p>
          <a:pPr rtl="0"/>
          <a:r>
            <a:rPr lang="en-US" sz="1600" dirty="0"/>
            <a:t>Publish Web Service</a:t>
          </a:r>
        </a:p>
      </dgm:t>
    </dgm:pt>
    <dgm:pt modelId="{F5B7276C-75EF-44D1-A656-2D43D8474025}" type="parTrans" cxnId="{D6A334CC-6C92-4FA4-A130-AE2290DBDBE6}">
      <dgm:prSet/>
      <dgm:spPr/>
      <dgm:t>
        <a:bodyPr/>
        <a:lstStyle/>
        <a:p>
          <a:endParaRPr lang="en-US"/>
        </a:p>
      </dgm:t>
    </dgm:pt>
    <dgm:pt modelId="{B7B77D53-81CF-48D6-99A5-7D0F3A15A2B5}" type="sibTrans" cxnId="{D6A334CC-6C92-4FA4-A130-AE2290DBDBE6}">
      <dgm:prSet/>
      <dgm:spPr/>
      <dgm:t>
        <a:bodyPr/>
        <a:lstStyle/>
        <a:p>
          <a:endParaRPr lang="en-US"/>
        </a:p>
      </dgm:t>
    </dgm:pt>
    <dgm:pt modelId="{94451611-E5BE-49C7-97F9-2D370CC86C6F}" type="pres">
      <dgm:prSet presAssocID="{A30662BB-4338-4C20-A114-E87348B76378}" presName="CompostProcess" presStyleCnt="0">
        <dgm:presLayoutVars>
          <dgm:dir/>
          <dgm:resizeHandles val="exact"/>
        </dgm:presLayoutVars>
      </dgm:prSet>
      <dgm:spPr/>
      <dgm:t>
        <a:bodyPr/>
        <a:lstStyle/>
        <a:p>
          <a:endParaRPr lang="en-US"/>
        </a:p>
      </dgm:t>
    </dgm:pt>
    <dgm:pt modelId="{AB4748CC-F796-4349-817E-F653C3244398}" type="pres">
      <dgm:prSet presAssocID="{A30662BB-4338-4C20-A114-E87348B76378}" presName="arrow" presStyleLbl="bgShp" presStyleIdx="0" presStyleCnt="1" custScaleX="51339" custScaleY="51995" custLinFactNeighborX="-33839" custLinFactNeighborY="-3315"/>
      <dgm:spPr/>
    </dgm:pt>
    <dgm:pt modelId="{D0137A3E-25C6-42A7-9B06-3EE707316A5A}" type="pres">
      <dgm:prSet presAssocID="{A30662BB-4338-4C20-A114-E87348B76378}" presName="linearProcess" presStyleCnt="0"/>
      <dgm:spPr/>
    </dgm:pt>
    <dgm:pt modelId="{991805A0-51B7-42EB-A8D1-319D4A68D554}" type="pres">
      <dgm:prSet presAssocID="{A8535202-CFDA-4D82-BE84-7E83C76CF209}" presName="textNode" presStyleLbl="node1" presStyleIdx="0" presStyleCnt="1" custLinFactX="-8325" custLinFactNeighborX="-100000" custLinFactNeighborY="-12830">
        <dgm:presLayoutVars>
          <dgm:bulletEnabled val="1"/>
        </dgm:presLayoutVars>
      </dgm:prSet>
      <dgm:spPr/>
      <dgm:t>
        <a:bodyPr/>
        <a:lstStyle/>
        <a:p>
          <a:endParaRPr lang="en-US"/>
        </a:p>
      </dgm:t>
    </dgm:pt>
  </dgm:ptLst>
  <dgm:cxnLst>
    <dgm:cxn modelId="{D6A334CC-6C92-4FA4-A130-AE2290DBDBE6}" srcId="{A30662BB-4338-4C20-A114-E87348B76378}" destId="{A8535202-CFDA-4D82-BE84-7E83C76CF209}" srcOrd="0" destOrd="0" parTransId="{F5B7276C-75EF-44D1-A656-2D43D8474025}" sibTransId="{B7B77D53-81CF-48D6-99A5-7D0F3A15A2B5}"/>
    <dgm:cxn modelId="{DB8D3B07-0F8D-A04B-B53C-B1C5676BE7FE}" type="presOf" srcId="{A30662BB-4338-4C20-A114-E87348B76378}" destId="{94451611-E5BE-49C7-97F9-2D370CC86C6F}" srcOrd="0" destOrd="0" presId="urn:microsoft.com/office/officeart/2005/8/layout/hProcess9"/>
    <dgm:cxn modelId="{20BFD6A1-5299-3848-8E28-5171BB735D3D}" type="presOf" srcId="{A8535202-CFDA-4D82-BE84-7E83C76CF209}" destId="{991805A0-51B7-42EB-A8D1-319D4A68D554}" srcOrd="0" destOrd="0" presId="urn:microsoft.com/office/officeart/2005/8/layout/hProcess9"/>
    <dgm:cxn modelId="{91DB4B45-DFAB-BD41-B010-1F9245219308}" type="presParOf" srcId="{94451611-E5BE-49C7-97F9-2D370CC86C6F}" destId="{AB4748CC-F796-4349-817E-F653C3244398}" srcOrd="0" destOrd="0" presId="urn:microsoft.com/office/officeart/2005/8/layout/hProcess9"/>
    <dgm:cxn modelId="{965C69A2-A25B-384E-ACFF-0D25A2579475}" type="presParOf" srcId="{94451611-E5BE-49C7-97F9-2D370CC86C6F}" destId="{D0137A3E-25C6-42A7-9B06-3EE707316A5A}" srcOrd="1" destOrd="0" presId="urn:microsoft.com/office/officeart/2005/8/layout/hProcess9"/>
    <dgm:cxn modelId="{EF152A1A-A09F-D04A-8EB1-6F4E336E51C4}" type="presParOf" srcId="{D0137A3E-25C6-42A7-9B06-3EE707316A5A}" destId="{991805A0-51B7-42EB-A8D1-319D4A68D55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FBD870-9EEB-4B62-9FBB-F0BAD710A06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0CADCF0-58F0-47D4-A015-F5EA5193DB1F}">
      <dgm:prSet/>
      <dgm:spPr/>
      <dgm:t>
        <a:bodyPr/>
        <a:lstStyle/>
        <a:p>
          <a:pPr rtl="0"/>
          <a:r>
            <a:rPr lang="en-US" dirty="0"/>
            <a:t>Get  </a:t>
          </a:r>
          <a:r>
            <a:rPr lang="en-US" dirty="0" err="1" smtClean="0"/>
            <a:t>Qubole</a:t>
          </a:r>
          <a:r>
            <a:rPr lang="en-US" dirty="0" smtClean="0"/>
            <a:t> Subscription</a:t>
          </a:r>
          <a:endParaRPr lang="en-US" dirty="0"/>
        </a:p>
      </dgm:t>
    </dgm:pt>
    <dgm:pt modelId="{99796FE2-A925-4FF9-AAF3-49EFE49EF8DD}" type="parTrans" cxnId="{A09BF5B8-9C1D-4279-A56F-B15545C6E524}">
      <dgm:prSet/>
      <dgm:spPr/>
      <dgm:t>
        <a:bodyPr/>
        <a:lstStyle/>
        <a:p>
          <a:endParaRPr lang="en-US"/>
        </a:p>
      </dgm:t>
    </dgm:pt>
    <dgm:pt modelId="{E0B2D480-8313-4522-83F6-13B761C2BDA7}" type="sibTrans" cxnId="{A09BF5B8-9C1D-4279-A56F-B15545C6E524}">
      <dgm:prSet/>
      <dgm:spPr/>
      <dgm:t>
        <a:bodyPr/>
        <a:lstStyle/>
        <a:p>
          <a:endParaRPr lang="en-US"/>
        </a:p>
      </dgm:t>
    </dgm:pt>
    <dgm:pt modelId="{47D712AE-9380-4EBE-A6F8-4299E4021FCF}">
      <dgm:prSet/>
      <dgm:spPr/>
      <dgm:t>
        <a:bodyPr/>
        <a:lstStyle/>
        <a:p>
          <a:pPr rtl="0"/>
          <a:r>
            <a:rPr lang="en-US" dirty="0"/>
            <a:t>Create </a:t>
          </a:r>
          <a:r>
            <a:rPr lang="en-US" dirty="0" smtClean="0"/>
            <a:t>Cluster</a:t>
          </a:r>
          <a:endParaRPr lang="en-US" dirty="0"/>
        </a:p>
      </dgm:t>
    </dgm:pt>
    <dgm:pt modelId="{6F209D22-E6B5-4BC1-9C5C-E087EEED0EDC}" type="parTrans" cxnId="{6DD0F0B4-6ED9-46C3-9B73-853E8833DCC3}">
      <dgm:prSet/>
      <dgm:spPr/>
      <dgm:t>
        <a:bodyPr/>
        <a:lstStyle/>
        <a:p>
          <a:endParaRPr lang="en-US"/>
        </a:p>
      </dgm:t>
    </dgm:pt>
    <dgm:pt modelId="{C54B3C8F-8F87-4873-88ED-F1AB5EBDFE16}" type="sibTrans" cxnId="{6DD0F0B4-6ED9-46C3-9B73-853E8833DCC3}">
      <dgm:prSet/>
      <dgm:spPr/>
      <dgm:t>
        <a:bodyPr/>
        <a:lstStyle/>
        <a:p>
          <a:endParaRPr lang="en-US"/>
        </a:p>
      </dgm:t>
    </dgm:pt>
    <dgm:pt modelId="{121A0D37-8885-494B-B356-354E417DD5D9}" type="pres">
      <dgm:prSet presAssocID="{A4FBD870-9EEB-4B62-9FBB-F0BAD710A064}" presName="CompostProcess" presStyleCnt="0">
        <dgm:presLayoutVars>
          <dgm:dir/>
          <dgm:resizeHandles val="exact"/>
        </dgm:presLayoutVars>
      </dgm:prSet>
      <dgm:spPr/>
      <dgm:t>
        <a:bodyPr/>
        <a:lstStyle/>
        <a:p>
          <a:endParaRPr lang="en-US"/>
        </a:p>
      </dgm:t>
    </dgm:pt>
    <dgm:pt modelId="{409B6310-4EBF-41B0-9BBC-32C08A855579}" type="pres">
      <dgm:prSet presAssocID="{A4FBD870-9EEB-4B62-9FBB-F0BAD710A064}" presName="arrow" presStyleLbl="bgShp" presStyleIdx="0" presStyleCnt="1"/>
      <dgm:spPr/>
    </dgm:pt>
    <dgm:pt modelId="{62B72057-8299-4DA7-BDD5-CCCD32721EDB}" type="pres">
      <dgm:prSet presAssocID="{A4FBD870-9EEB-4B62-9FBB-F0BAD710A064}" presName="linearProcess" presStyleCnt="0"/>
      <dgm:spPr/>
    </dgm:pt>
    <dgm:pt modelId="{98AF1408-8B75-4E62-AC6F-C0BE2C8B6C7E}" type="pres">
      <dgm:prSet presAssocID="{40CADCF0-58F0-47D4-A015-F5EA5193DB1F}" presName="textNode" presStyleLbl="node1" presStyleIdx="0" presStyleCnt="2">
        <dgm:presLayoutVars>
          <dgm:bulletEnabled val="1"/>
        </dgm:presLayoutVars>
      </dgm:prSet>
      <dgm:spPr/>
      <dgm:t>
        <a:bodyPr/>
        <a:lstStyle/>
        <a:p>
          <a:endParaRPr lang="en-US"/>
        </a:p>
      </dgm:t>
    </dgm:pt>
    <dgm:pt modelId="{D069745F-134A-43A5-9BA8-1BD9451101DC}" type="pres">
      <dgm:prSet presAssocID="{E0B2D480-8313-4522-83F6-13B761C2BDA7}" presName="sibTrans" presStyleCnt="0"/>
      <dgm:spPr/>
    </dgm:pt>
    <dgm:pt modelId="{C4CDEA82-A5C7-451C-99C2-1BB38892DC8F}" type="pres">
      <dgm:prSet presAssocID="{47D712AE-9380-4EBE-A6F8-4299E4021FCF}" presName="textNode" presStyleLbl="node1" presStyleIdx="1" presStyleCnt="2">
        <dgm:presLayoutVars>
          <dgm:bulletEnabled val="1"/>
        </dgm:presLayoutVars>
      </dgm:prSet>
      <dgm:spPr/>
      <dgm:t>
        <a:bodyPr/>
        <a:lstStyle/>
        <a:p>
          <a:endParaRPr lang="en-US"/>
        </a:p>
      </dgm:t>
    </dgm:pt>
  </dgm:ptLst>
  <dgm:cxnLst>
    <dgm:cxn modelId="{A09BF5B8-9C1D-4279-A56F-B15545C6E524}" srcId="{A4FBD870-9EEB-4B62-9FBB-F0BAD710A064}" destId="{40CADCF0-58F0-47D4-A015-F5EA5193DB1F}" srcOrd="0" destOrd="0" parTransId="{99796FE2-A925-4FF9-AAF3-49EFE49EF8DD}" sibTransId="{E0B2D480-8313-4522-83F6-13B761C2BDA7}"/>
    <dgm:cxn modelId="{B8488C19-013E-EF45-AB21-A2F544F7FDAB}" type="presOf" srcId="{47D712AE-9380-4EBE-A6F8-4299E4021FCF}" destId="{C4CDEA82-A5C7-451C-99C2-1BB38892DC8F}" srcOrd="0" destOrd="0" presId="urn:microsoft.com/office/officeart/2005/8/layout/hProcess9"/>
    <dgm:cxn modelId="{757F80C8-E6C1-3949-B24A-8036B60F9557}" type="presOf" srcId="{A4FBD870-9EEB-4B62-9FBB-F0BAD710A064}" destId="{121A0D37-8885-494B-B356-354E417DD5D9}" srcOrd="0" destOrd="0" presId="urn:microsoft.com/office/officeart/2005/8/layout/hProcess9"/>
    <dgm:cxn modelId="{B15D4908-13ED-6D49-B151-C2D1B66A2F86}" type="presOf" srcId="{40CADCF0-58F0-47D4-A015-F5EA5193DB1F}" destId="{98AF1408-8B75-4E62-AC6F-C0BE2C8B6C7E}" srcOrd="0" destOrd="0" presId="urn:microsoft.com/office/officeart/2005/8/layout/hProcess9"/>
    <dgm:cxn modelId="{6DD0F0B4-6ED9-46C3-9B73-853E8833DCC3}" srcId="{A4FBD870-9EEB-4B62-9FBB-F0BAD710A064}" destId="{47D712AE-9380-4EBE-A6F8-4299E4021FCF}" srcOrd="1" destOrd="0" parTransId="{6F209D22-E6B5-4BC1-9C5C-E087EEED0EDC}" sibTransId="{C54B3C8F-8F87-4873-88ED-F1AB5EBDFE16}"/>
    <dgm:cxn modelId="{A6BA0C34-F85B-284B-8493-3E9FD3D8DB75}" type="presParOf" srcId="{121A0D37-8885-494B-B356-354E417DD5D9}" destId="{409B6310-4EBF-41B0-9BBC-32C08A855579}" srcOrd="0" destOrd="0" presId="urn:microsoft.com/office/officeart/2005/8/layout/hProcess9"/>
    <dgm:cxn modelId="{96796DE3-1843-AB4C-9A33-C6698E93C49C}" type="presParOf" srcId="{121A0D37-8885-494B-B356-354E417DD5D9}" destId="{62B72057-8299-4DA7-BDD5-CCCD32721EDB}" srcOrd="1" destOrd="0" presId="urn:microsoft.com/office/officeart/2005/8/layout/hProcess9"/>
    <dgm:cxn modelId="{DF33904E-CCA6-3340-A937-10CE61A11FAA}" type="presParOf" srcId="{62B72057-8299-4DA7-BDD5-CCCD32721EDB}" destId="{98AF1408-8B75-4E62-AC6F-C0BE2C8B6C7E}" srcOrd="0" destOrd="0" presId="urn:microsoft.com/office/officeart/2005/8/layout/hProcess9"/>
    <dgm:cxn modelId="{9E478953-32D8-C843-A75D-BB2717A2DB12}" type="presParOf" srcId="{62B72057-8299-4DA7-BDD5-CCCD32721EDB}" destId="{D069745F-134A-43A5-9BA8-1BD9451101DC}" srcOrd="1" destOrd="0" presId="urn:microsoft.com/office/officeart/2005/8/layout/hProcess9"/>
    <dgm:cxn modelId="{FC7CCBC7-5CA7-9B44-A232-4C585886FFFC}" type="presParOf" srcId="{62B72057-8299-4DA7-BDD5-CCCD32721EDB}" destId="{C4CDEA82-A5C7-451C-99C2-1BB38892DC8F}"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C63FFA-A556-4F0C-93D9-DDD6192F0C3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8977724-7468-40B9-BF5A-05E3156534C5}">
      <dgm:prSet phldrT="[Text]"/>
      <dgm:spPr/>
      <dgm:t>
        <a:bodyPr/>
        <a:lstStyle/>
        <a:p>
          <a:r>
            <a:rPr lang="en-US" dirty="0"/>
            <a:t>1</a:t>
          </a:r>
        </a:p>
        <a:p>
          <a:r>
            <a:rPr lang="en-US" dirty="0"/>
            <a:t>Problem Framing</a:t>
          </a:r>
        </a:p>
      </dgm:t>
    </dgm:pt>
    <dgm:pt modelId="{69027E9C-42BC-4068-8B14-C7E45CCB95DB}" type="parTrans" cxnId="{0365890B-3127-4290-91AC-9BCF2059EF70}">
      <dgm:prSet/>
      <dgm:spPr/>
      <dgm:t>
        <a:bodyPr/>
        <a:lstStyle/>
        <a:p>
          <a:endParaRPr lang="en-US"/>
        </a:p>
      </dgm:t>
    </dgm:pt>
    <dgm:pt modelId="{AD96BCD6-208D-46D6-B4A7-BDC7668CC87E}" type="sibTrans" cxnId="{0365890B-3127-4290-91AC-9BCF2059EF70}">
      <dgm:prSet/>
      <dgm:spPr/>
      <dgm:t>
        <a:bodyPr/>
        <a:lstStyle/>
        <a:p>
          <a:endParaRPr lang="en-US"/>
        </a:p>
      </dgm:t>
    </dgm:pt>
    <dgm:pt modelId="{EDDB5456-C849-4370-B5E0-0EF0B7D45F2C}">
      <dgm:prSet phldrT="[Text]"/>
      <dgm:spPr/>
      <dgm:t>
        <a:bodyPr/>
        <a:lstStyle/>
        <a:p>
          <a:r>
            <a:rPr lang="en-US" dirty="0"/>
            <a:t>2 Get/Prepare Data</a:t>
          </a:r>
        </a:p>
      </dgm:t>
    </dgm:pt>
    <dgm:pt modelId="{21C0B721-1F52-4791-BF3F-D2E20C7BC70B}" type="parTrans" cxnId="{A7A0D665-2582-4E1E-A631-39B62B76175A}">
      <dgm:prSet/>
      <dgm:spPr/>
      <dgm:t>
        <a:bodyPr/>
        <a:lstStyle/>
        <a:p>
          <a:endParaRPr lang="en-US"/>
        </a:p>
      </dgm:t>
    </dgm:pt>
    <dgm:pt modelId="{D405186A-B51D-49D3-BC16-E1B63DD25CFA}" type="sibTrans" cxnId="{A7A0D665-2582-4E1E-A631-39B62B76175A}">
      <dgm:prSet/>
      <dgm:spPr/>
      <dgm:t>
        <a:bodyPr/>
        <a:lstStyle/>
        <a:p>
          <a:endParaRPr lang="en-US"/>
        </a:p>
      </dgm:t>
    </dgm:pt>
    <dgm:pt modelId="{D5FEEF96-F7AA-429C-A8EB-510DF0A6C5F2}">
      <dgm:prSet phldrT="[Text]"/>
      <dgm:spPr/>
      <dgm:t>
        <a:bodyPr/>
        <a:lstStyle/>
        <a:p>
          <a:r>
            <a:rPr lang="en-US" dirty="0"/>
            <a:t>3</a:t>
          </a:r>
        </a:p>
        <a:p>
          <a:r>
            <a:rPr lang="en-US" dirty="0"/>
            <a:t>Develop Model</a:t>
          </a:r>
        </a:p>
      </dgm:t>
    </dgm:pt>
    <dgm:pt modelId="{10EA0AEF-871B-4203-B93D-0C009F6A274D}" type="parTrans" cxnId="{C87D6E13-1D13-40CC-AAF9-3BC081DB99F6}">
      <dgm:prSet/>
      <dgm:spPr/>
      <dgm:t>
        <a:bodyPr/>
        <a:lstStyle/>
        <a:p>
          <a:endParaRPr lang="en-US"/>
        </a:p>
      </dgm:t>
    </dgm:pt>
    <dgm:pt modelId="{E108581A-67B0-42E9-AF03-CD9DE782BB0C}" type="sibTrans" cxnId="{C87D6E13-1D13-40CC-AAF9-3BC081DB99F6}">
      <dgm:prSet/>
      <dgm:spPr/>
      <dgm:t>
        <a:bodyPr/>
        <a:lstStyle/>
        <a:p>
          <a:endParaRPr lang="en-US"/>
        </a:p>
      </dgm:t>
    </dgm:pt>
    <dgm:pt modelId="{5A70C9C3-BA26-4E07-AD65-A0CBAEA0FF9E}">
      <dgm:prSet phldrT="[Text]"/>
      <dgm:spPr/>
      <dgm:t>
        <a:bodyPr/>
        <a:lstStyle/>
        <a:p>
          <a:r>
            <a:rPr lang="en-US" dirty="0"/>
            <a:t>4</a:t>
          </a:r>
        </a:p>
        <a:p>
          <a:r>
            <a:rPr lang="en-US" dirty="0"/>
            <a:t>Deploy Model</a:t>
          </a:r>
        </a:p>
      </dgm:t>
    </dgm:pt>
    <dgm:pt modelId="{582AE34D-9868-44C5-AF4A-F6EC1387865C}" type="parTrans" cxnId="{84354E99-98D2-4C1F-8F3E-4C5E588B88EB}">
      <dgm:prSet/>
      <dgm:spPr/>
      <dgm:t>
        <a:bodyPr/>
        <a:lstStyle/>
        <a:p>
          <a:endParaRPr lang="en-US"/>
        </a:p>
      </dgm:t>
    </dgm:pt>
    <dgm:pt modelId="{E968A05D-A93A-4B52-A706-DA39E763D376}" type="sibTrans" cxnId="{84354E99-98D2-4C1F-8F3E-4C5E588B88EB}">
      <dgm:prSet/>
      <dgm:spPr/>
      <dgm:t>
        <a:bodyPr/>
        <a:lstStyle/>
        <a:p>
          <a:endParaRPr lang="en-US"/>
        </a:p>
      </dgm:t>
    </dgm:pt>
    <dgm:pt modelId="{17176486-6773-41C8-B8C6-30FDA0797EE2}">
      <dgm:prSet phldrT="[Text]"/>
      <dgm:spPr/>
      <dgm:t>
        <a:bodyPr/>
        <a:lstStyle/>
        <a:p>
          <a:r>
            <a:rPr lang="en-US" dirty="0"/>
            <a:t>5</a:t>
          </a:r>
        </a:p>
        <a:p>
          <a:r>
            <a:rPr lang="en-US" dirty="0"/>
            <a:t>Evaluate / Track Performance</a:t>
          </a:r>
        </a:p>
      </dgm:t>
    </dgm:pt>
    <dgm:pt modelId="{69181B35-4E5C-4B69-9819-7E747EC1CE3C}" type="parTrans" cxnId="{548B57C7-59EB-49BE-9B61-0FA3AE433508}">
      <dgm:prSet/>
      <dgm:spPr/>
      <dgm:t>
        <a:bodyPr/>
        <a:lstStyle/>
        <a:p>
          <a:endParaRPr lang="en-US"/>
        </a:p>
      </dgm:t>
    </dgm:pt>
    <dgm:pt modelId="{15650210-DDBB-4AEE-9400-2B589C0E0BE4}" type="sibTrans" cxnId="{548B57C7-59EB-49BE-9B61-0FA3AE433508}">
      <dgm:prSet/>
      <dgm:spPr/>
      <dgm:t>
        <a:bodyPr/>
        <a:lstStyle/>
        <a:p>
          <a:endParaRPr lang="en-US"/>
        </a:p>
      </dgm:t>
    </dgm:pt>
    <dgm:pt modelId="{E130879B-5AC6-4E57-80BF-1A15EC41948D}" type="pres">
      <dgm:prSet presAssocID="{66C63FFA-A556-4F0C-93D9-DDD6192F0C3C}" presName="cycle" presStyleCnt="0">
        <dgm:presLayoutVars>
          <dgm:dir/>
          <dgm:resizeHandles val="exact"/>
        </dgm:presLayoutVars>
      </dgm:prSet>
      <dgm:spPr/>
      <dgm:t>
        <a:bodyPr/>
        <a:lstStyle/>
        <a:p>
          <a:endParaRPr lang="en-US"/>
        </a:p>
      </dgm:t>
    </dgm:pt>
    <dgm:pt modelId="{DFA01354-8521-45CE-9D0E-B804F9D51FA9}" type="pres">
      <dgm:prSet presAssocID="{18977724-7468-40B9-BF5A-05E3156534C5}" presName="node" presStyleLbl="node1" presStyleIdx="0" presStyleCnt="5">
        <dgm:presLayoutVars>
          <dgm:bulletEnabled val="1"/>
        </dgm:presLayoutVars>
      </dgm:prSet>
      <dgm:spPr/>
      <dgm:t>
        <a:bodyPr/>
        <a:lstStyle/>
        <a:p>
          <a:endParaRPr lang="en-US"/>
        </a:p>
      </dgm:t>
    </dgm:pt>
    <dgm:pt modelId="{3C24FC50-C5C6-462C-8E45-CBCB342FED21}" type="pres">
      <dgm:prSet presAssocID="{AD96BCD6-208D-46D6-B4A7-BDC7668CC87E}" presName="sibTrans" presStyleLbl="sibTrans2D1" presStyleIdx="0" presStyleCnt="5"/>
      <dgm:spPr/>
      <dgm:t>
        <a:bodyPr/>
        <a:lstStyle/>
        <a:p>
          <a:endParaRPr lang="en-US"/>
        </a:p>
      </dgm:t>
    </dgm:pt>
    <dgm:pt modelId="{CD8B0FD0-39DC-49C9-B5FE-0E40A9214CD8}" type="pres">
      <dgm:prSet presAssocID="{AD96BCD6-208D-46D6-B4A7-BDC7668CC87E}" presName="connectorText" presStyleLbl="sibTrans2D1" presStyleIdx="0" presStyleCnt="5"/>
      <dgm:spPr/>
      <dgm:t>
        <a:bodyPr/>
        <a:lstStyle/>
        <a:p>
          <a:endParaRPr lang="en-US"/>
        </a:p>
      </dgm:t>
    </dgm:pt>
    <dgm:pt modelId="{DE7813E2-3F1B-44AE-8A4D-E3A2F2554899}" type="pres">
      <dgm:prSet presAssocID="{EDDB5456-C849-4370-B5E0-0EF0B7D45F2C}" presName="node" presStyleLbl="node1" presStyleIdx="1" presStyleCnt="5">
        <dgm:presLayoutVars>
          <dgm:bulletEnabled val="1"/>
        </dgm:presLayoutVars>
      </dgm:prSet>
      <dgm:spPr/>
      <dgm:t>
        <a:bodyPr/>
        <a:lstStyle/>
        <a:p>
          <a:endParaRPr lang="en-US"/>
        </a:p>
      </dgm:t>
    </dgm:pt>
    <dgm:pt modelId="{DF1BCFFA-1A13-4ECE-ABE7-2B0C98FB72CA}" type="pres">
      <dgm:prSet presAssocID="{D405186A-B51D-49D3-BC16-E1B63DD25CFA}" presName="sibTrans" presStyleLbl="sibTrans2D1" presStyleIdx="1" presStyleCnt="5"/>
      <dgm:spPr/>
      <dgm:t>
        <a:bodyPr/>
        <a:lstStyle/>
        <a:p>
          <a:endParaRPr lang="en-US"/>
        </a:p>
      </dgm:t>
    </dgm:pt>
    <dgm:pt modelId="{A723FA9E-4E58-40AD-AAEF-AA0AA84E1AAC}" type="pres">
      <dgm:prSet presAssocID="{D405186A-B51D-49D3-BC16-E1B63DD25CFA}" presName="connectorText" presStyleLbl="sibTrans2D1" presStyleIdx="1" presStyleCnt="5"/>
      <dgm:spPr/>
      <dgm:t>
        <a:bodyPr/>
        <a:lstStyle/>
        <a:p>
          <a:endParaRPr lang="en-US"/>
        </a:p>
      </dgm:t>
    </dgm:pt>
    <dgm:pt modelId="{AF00E959-5C43-48CD-A97C-060033D2AB03}" type="pres">
      <dgm:prSet presAssocID="{D5FEEF96-F7AA-429C-A8EB-510DF0A6C5F2}" presName="node" presStyleLbl="node1" presStyleIdx="2" presStyleCnt="5">
        <dgm:presLayoutVars>
          <dgm:bulletEnabled val="1"/>
        </dgm:presLayoutVars>
      </dgm:prSet>
      <dgm:spPr/>
      <dgm:t>
        <a:bodyPr/>
        <a:lstStyle/>
        <a:p>
          <a:endParaRPr lang="en-US"/>
        </a:p>
      </dgm:t>
    </dgm:pt>
    <dgm:pt modelId="{828ADA7E-B440-4137-898B-7B4B8BC5694E}" type="pres">
      <dgm:prSet presAssocID="{E108581A-67B0-42E9-AF03-CD9DE782BB0C}" presName="sibTrans" presStyleLbl="sibTrans2D1" presStyleIdx="2" presStyleCnt="5"/>
      <dgm:spPr/>
      <dgm:t>
        <a:bodyPr/>
        <a:lstStyle/>
        <a:p>
          <a:endParaRPr lang="en-US"/>
        </a:p>
      </dgm:t>
    </dgm:pt>
    <dgm:pt modelId="{027A7BED-3E3C-43AB-9D62-FF88A95F9F61}" type="pres">
      <dgm:prSet presAssocID="{E108581A-67B0-42E9-AF03-CD9DE782BB0C}" presName="connectorText" presStyleLbl="sibTrans2D1" presStyleIdx="2" presStyleCnt="5"/>
      <dgm:spPr/>
      <dgm:t>
        <a:bodyPr/>
        <a:lstStyle/>
        <a:p>
          <a:endParaRPr lang="en-US"/>
        </a:p>
      </dgm:t>
    </dgm:pt>
    <dgm:pt modelId="{A337D18A-A4B8-4BE0-8517-DCC85697C88E}" type="pres">
      <dgm:prSet presAssocID="{5A70C9C3-BA26-4E07-AD65-A0CBAEA0FF9E}" presName="node" presStyleLbl="node1" presStyleIdx="3" presStyleCnt="5">
        <dgm:presLayoutVars>
          <dgm:bulletEnabled val="1"/>
        </dgm:presLayoutVars>
      </dgm:prSet>
      <dgm:spPr/>
      <dgm:t>
        <a:bodyPr/>
        <a:lstStyle/>
        <a:p>
          <a:endParaRPr lang="en-US"/>
        </a:p>
      </dgm:t>
    </dgm:pt>
    <dgm:pt modelId="{9A72A26C-5978-4FF1-9093-4D54A75560AF}" type="pres">
      <dgm:prSet presAssocID="{E968A05D-A93A-4B52-A706-DA39E763D376}" presName="sibTrans" presStyleLbl="sibTrans2D1" presStyleIdx="3" presStyleCnt="5"/>
      <dgm:spPr/>
      <dgm:t>
        <a:bodyPr/>
        <a:lstStyle/>
        <a:p>
          <a:endParaRPr lang="en-US"/>
        </a:p>
      </dgm:t>
    </dgm:pt>
    <dgm:pt modelId="{88FF6BF7-658A-466D-BB14-F30EBD7BD193}" type="pres">
      <dgm:prSet presAssocID="{E968A05D-A93A-4B52-A706-DA39E763D376}" presName="connectorText" presStyleLbl="sibTrans2D1" presStyleIdx="3" presStyleCnt="5"/>
      <dgm:spPr/>
      <dgm:t>
        <a:bodyPr/>
        <a:lstStyle/>
        <a:p>
          <a:endParaRPr lang="en-US"/>
        </a:p>
      </dgm:t>
    </dgm:pt>
    <dgm:pt modelId="{38B5C9CA-1FA6-4B16-8DF0-3E2FA72359BD}" type="pres">
      <dgm:prSet presAssocID="{17176486-6773-41C8-B8C6-30FDA0797EE2}" presName="node" presStyleLbl="node1" presStyleIdx="4" presStyleCnt="5">
        <dgm:presLayoutVars>
          <dgm:bulletEnabled val="1"/>
        </dgm:presLayoutVars>
      </dgm:prSet>
      <dgm:spPr/>
      <dgm:t>
        <a:bodyPr/>
        <a:lstStyle/>
        <a:p>
          <a:endParaRPr lang="en-US"/>
        </a:p>
      </dgm:t>
    </dgm:pt>
    <dgm:pt modelId="{66FC7FA2-FEBD-4CF1-9360-0B12A7BD5B9B}" type="pres">
      <dgm:prSet presAssocID="{15650210-DDBB-4AEE-9400-2B589C0E0BE4}" presName="sibTrans" presStyleLbl="sibTrans2D1" presStyleIdx="4" presStyleCnt="5"/>
      <dgm:spPr/>
      <dgm:t>
        <a:bodyPr/>
        <a:lstStyle/>
        <a:p>
          <a:endParaRPr lang="en-US"/>
        </a:p>
      </dgm:t>
    </dgm:pt>
    <dgm:pt modelId="{B297AD7A-4484-4EDC-AACE-249F8DD66E28}" type="pres">
      <dgm:prSet presAssocID="{15650210-DDBB-4AEE-9400-2B589C0E0BE4}" presName="connectorText" presStyleLbl="sibTrans2D1" presStyleIdx="4" presStyleCnt="5"/>
      <dgm:spPr/>
      <dgm:t>
        <a:bodyPr/>
        <a:lstStyle/>
        <a:p>
          <a:endParaRPr lang="en-US"/>
        </a:p>
      </dgm:t>
    </dgm:pt>
  </dgm:ptLst>
  <dgm:cxnLst>
    <dgm:cxn modelId="{5A328334-3DC4-9F40-8F2E-695EF8FA12D5}" type="presOf" srcId="{AD96BCD6-208D-46D6-B4A7-BDC7668CC87E}" destId="{3C24FC50-C5C6-462C-8E45-CBCB342FED21}" srcOrd="0" destOrd="0" presId="urn:microsoft.com/office/officeart/2005/8/layout/cycle2"/>
    <dgm:cxn modelId="{2A3EE44C-EC1E-C245-A7B1-15EC23A2A992}" type="presOf" srcId="{E108581A-67B0-42E9-AF03-CD9DE782BB0C}" destId="{828ADA7E-B440-4137-898B-7B4B8BC5694E}" srcOrd="0" destOrd="0" presId="urn:microsoft.com/office/officeart/2005/8/layout/cycle2"/>
    <dgm:cxn modelId="{1414CEC4-D7C6-CB47-8B97-01A8A160F568}" type="presOf" srcId="{15650210-DDBB-4AEE-9400-2B589C0E0BE4}" destId="{66FC7FA2-FEBD-4CF1-9360-0B12A7BD5B9B}" srcOrd="0" destOrd="0" presId="urn:microsoft.com/office/officeart/2005/8/layout/cycle2"/>
    <dgm:cxn modelId="{A8543ABA-54E5-B44F-81C1-04B632F36545}" type="presOf" srcId="{E968A05D-A93A-4B52-A706-DA39E763D376}" destId="{9A72A26C-5978-4FF1-9093-4D54A75560AF}" srcOrd="0" destOrd="0" presId="urn:microsoft.com/office/officeart/2005/8/layout/cycle2"/>
    <dgm:cxn modelId="{A7A0D665-2582-4E1E-A631-39B62B76175A}" srcId="{66C63FFA-A556-4F0C-93D9-DDD6192F0C3C}" destId="{EDDB5456-C849-4370-B5E0-0EF0B7D45F2C}" srcOrd="1" destOrd="0" parTransId="{21C0B721-1F52-4791-BF3F-D2E20C7BC70B}" sibTransId="{D405186A-B51D-49D3-BC16-E1B63DD25CFA}"/>
    <dgm:cxn modelId="{9802EEBE-E71F-7C4F-8861-77DBD54DF36C}" type="presOf" srcId="{AD96BCD6-208D-46D6-B4A7-BDC7668CC87E}" destId="{CD8B0FD0-39DC-49C9-B5FE-0E40A9214CD8}" srcOrd="1" destOrd="0" presId="urn:microsoft.com/office/officeart/2005/8/layout/cycle2"/>
    <dgm:cxn modelId="{84354E99-98D2-4C1F-8F3E-4C5E588B88EB}" srcId="{66C63FFA-A556-4F0C-93D9-DDD6192F0C3C}" destId="{5A70C9C3-BA26-4E07-AD65-A0CBAEA0FF9E}" srcOrd="3" destOrd="0" parTransId="{582AE34D-9868-44C5-AF4A-F6EC1387865C}" sibTransId="{E968A05D-A93A-4B52-A706-DA39E763D376}"/>
    <dgm:cxn modelId="{4F8CA5F7-DF2E-DC4B-A972-CAA9043ECA8B}" type="presOf" srcId="{17176486-6773-41C8-B8C6-30FDA0797EE2}" destId="{38B5C9CA-1FA6-4B16-8DF0-3E2FA72359BD}" srcOrd="0" destOrd="0" presId="urn:microsoft.com/office/officeart/2005/8/layout/cycle2"/>
    <dgm:cxn modelId="{965EB0F9-FC20-1C4E-B563-DB42E9C45BFB}" type="presOf" srcId="{15650210-DDBB-4AEE-9400-2B589C0E0BE4}" destId="{B297AD7A-4484-4EDC-AACE-249F8DD66E28}" srcOrd="1" destOrd="0" presId="urn:microsoft.com/office/officeart/2005/8/layout/cycle2"/>
    <dgm:cxn modelId="{DD572533-9D28-6C4D-9531-4597B34CA564}" type="presOf" srcId="{E108581A-67B0-42E9-AF03-CD9DE782BB0C}" destId="{027A7BED-3E3C-43AB-9D62-FF88A95F9F61}" srcOrd="1" destOrd="0" presId="urn:microsoft.com/office/officeart/2005/8/layout/cycle2"/>
    <dgm:cxn modelId="{9749F8C3-409E-7247-B941-1AABDFF2FE1D}" type="presOf" srcId="{66C63FFA-A556-4F0C-93D9-DDD6192F0C3C}" destId="{E130879B-5AC6-4E57-80BF-1A15EC41948D}" srcOrd="0" destOrd="0" presId="urn:microsoft.com/office/officeart/2005/8/layout/cycle2"/>
    <dgm:cxn modelId="{0365890B-3127-4290-91AC-9BCF2059EF70}" srcId="{66C63FFA-A556-4F0C-93D9-DDD6192F0C3C}" destId="{18977724-7468-40B9-BF5A-05E3156534C5}" srcOrd="0" destOrd="0" parTransId="{69027E9C-42BC-4068-8B14-C7E45CCB95DB}" sibTransId="{AD96BCD6-208D-46D6-B4A7-BDC7668CC87E}"/>
    <dgm:cxn modelId="{39402C3E-440B-DC46-B828-26F7CD90F312}" type="presOf" srcId="{E968A05D-A93A-4B52-A706-DA39E763D376}" destId="{88FF6BF7-658A-466D-BB14-F30EBD7BD193}" srcOrd="1" destOrd="0" presId="urn:microsoft.com/office/officeart/2005/8/layout/cycle2"/>
    <dgm:cxn modelId="{C87D6E13-1D13-40CC-AAF9-3BC081DB99F6}" srcId="{66C63FFA-A556-4F0C-93D9-DDD6192F0C3C}" destId="{D5FEEF96-F7AA-429C-A8EB-510DF0A6C5F2}" srcOrd="2" destOrd="0" parTransId="{10EA0AEF-871B-4203-B93D-0C009F6A274D}" sibTransId="{E108581A-67B0-42E9-AF03-CD9DE782BB0C}"/>
    <dgm:cxn modelId="{5438F4ED-1E9B-8C41-B969-5D7DFD8F229A}" type="presOf" srcId="{D405186A-B51D-49D3-BC16-E1B63DD25CFA}" destId="{A723FA9E-4E58-40AD-AAEF-AA0AA84E1AAC}" srcOrd="1" destOrd="0" presId="urn:microsoft.com/office/officeart/2005/8/layout/cycle2"/>
    <dgm:cxn modelId="{383D8951-5DD5-084C-8CAD-67BD2D2524CD}" type="presOf" srcId="{5A70C9C3-BA26-4E07-AD65-A0CBAEA0FF9E}" destId="{A337D18A-A4B8-4BE0-8517-DCC85697C88E}" srcOrd="0" destOrd="0" presId="urn:microsoft.com/office/officeart/2005/8/layout/cycle2"/>
    <dgm:cxn modelId="{BEA1C7C1-AC8B-F445-B9FD-C5B6E3133BAD}" type="presOf" srcId="{18977724-7468-40B9-BF5A-05E3156534C5}" destId="{DFA01354-8521-45CE-9D0E-B804F9D51FA9}" srcOrd="0" destOrd="0" presId="urn:microsoft.com/office/officeart/2005/8/layout/cycle2"/>
    <dgm:cxn modelId="{548B57C7-59EB-49BE-9B61-0FA3AE433508}" srcId="{66C63FFA-A556-4F0C-93D9-DDD6192F0C3C}" destId="{17176486-6773-41C8-B8C6-30FDA0797EE2}" srcOrd="4" destOrd="0" parTransId="{69181B35-4E5C-4B69-9819-7E747EC1CE3C}" sibTransId="{15650210-DDBB-4AEE-9400-2B589C0E0BE4}"/>
    <dgm:cxn modelId="{DE4A9C6F-710A-024D-A83A-1B4983BB3B10}" type="presOf" srcId="{D5FEEF96-F7AA-429C-A8EB-510DF0A6C5F2}" destId="{AF00E959-5C43-48CD-A97C-060033D2AB03}" srcOrd="0" destOrd="0" presId="urn:microsoft.com/office/officeart/2005/8/layout/cycle2"/>
    <dgm:cxn modelId="{46409781-64DF-D44D-B035-04095D1C268B}" type="presOf" srcId="{D405186A-B51D-49D3-BC16-E1B63DD25CFA}" destId="{DF1BCFFA-1A13-4ECE-ABE7-2B0C98FB72CA}" srcOrd="0" destOrd="0" presId="urn:microsoft.com/office/officeart/2005/8/layout/cycle2"/>
    <dgm:cxn modelId="{0C7BBFC6-A703-3E43-87F4-B2C529F5750A}" type="presOf" srcId="{EDDB5456-C849-4370-B5E0-0EF0B7D45F2C}" destId="{DE7813E2-3F1B-44AE-8A4D-E3A2F2554899}" srcOrd="0" destOrd="0" presId="urn:microsoft.com/office/officeart/2005/8/layout/cycle2"/>
    <dgm:cxn modelId="{8D335786-F10C-2348-8EC1-319C58182288}" type="presParOf" srcId="{E130879B-5AC6-4E57-80BF-1A15EC41948D}" destId="{DFA01354-8521-45CE-9D0E-B804F9D51FA9}" srcOrd="0" destOrd="0" presId="urn:microsoft.com/office/officeart/2005/8/layout/cycle2"/>
    <dgm:cxn modelId="{B5FE8588-3633-FB42-A785-C3765B708256}" type="presParOf" srcId="{E130879B-5AC6-4E57-80BF-1A15EC41948D}" destId="{3C24FC50-C5C6-462C-8E45-CBCB342FED21}" srcOrd="1" destOrd="0" presId="urn:microsoft.com/office/officeart/2005/8/layout/cycle2"/>
    <dgm:cxn modelId="{49E517B6-DCF8-2D4A-94C2-C1C4E977A897}" type="presParOf" srcId="{3C24FC50-C5C6-462C-8E45-CBCB342FED21}" destId="{CD8B0FD0-39DC-49C9-B5FE-0E40A9214CD8}" srcOrd="0" destOrd="0" presId="urn:microsoft.com/office/officeart/2005/8/layout/cycle2"/>
    <dgm:cxn modelId="{21932F3D-CE56-6043-822A-8BC0A8A890C2}" type="presParOf" srcId="{E130879B-5AC6-4E57-80BF-1A15EC41948D}" destId="{DE7813E2-3F1B-44AE-8A4D-E3A2F2554899}" srcOrd="2" destOrd="0" presId="urn:microsoft.com/office/officeart/2005/8/layout/cycle2"/>
    <dgm:cxn modelId="{4BDB46BD-855E-2444-8D9F-40736C86A5F6}" type="presParOf" srcId="{E130879B-5AC6-4E57-80BF-1A15EC41948D}" destId="{DF1BCFFA-1A13-4ECE-ABE7-2B0C98FB72CA}" srcOrd="3" destOrd="0" presId="urn:microsoft.com/office/officeart/2005/8/layout/cycle2"/>
    <dgm:cxn modelId="{D1D1BDAE-4CE7-FD46-9DAA-05A3FE87BC9E}" type="presParOf" srcId="{DF1BCFFA-1A13-4ECE-ABE7-2B0C98FB72CA}" destId="{A723FA9E-4E58-40AD-AAEF-AA0AA84E1AAC}" srcOrd="0" destOrd="0" presId="urn:microsoft.com/office/officeart/2005/8/layout/cycle2"/>
    <dgm:cxn modelId="{F0B9789A-618B-A248-8D3C-DD04A8B6BB11}" type="presParOf" srcId="{E130879B-5AC6-4E57-80BF-1A15EC41948D}" destId="{AF00E959-5C43-48CD-A97C-060033D2AB03}" srcOrd="4" destOrd="0" presId="urn:microsoft.com/office/officeart/2005/8/layout/cycle2"/>
    <dgm:cxn modelId="{478C1AD7-77FC-CB46-9660-37EB3323F475}" type="presParOf" srcId="{E130879B-5AC6-4E57-80BF-1A15EC41948D}" destId="{828ADA7E-B440-4137-898B-7B4B8BC5694E}" srcOrd="5" destOrd="0" presId="urn:microsoft.com/office/officeart/2005/8/layout/cycle2"/>
    <dgm:cxn modelId="{22AFEF13-2B5C-E04C-8F09-BA92F9B1DAF0}" type="presParOf" srcId="{828ADA7E-B440-4137-898B-7B4B8BC5694E}" destId="{027A7BED-3E3C-43AB-9D62-FF88A95F9F61}" srcOrd="0" destOrd="0" presId="urn:microsoft.com/office/officeart/2005/8/layout/cycle2"/>
    <dgm:cxn modelId="{9659480C-6575-6644-A021-16BDF0D5BB2F}" type="presParOf" srcId="{E130879B-5AC6-4E57-80BF-1A15EC41948D}" destId="{A337D18A-A4B8-4BE0-8517-DCC85697C88E}" srcOrd="6" destOrd="0" presId="urn:microsoft.com/office/officeart/2005/8/layout/cycle2"/>
    <dgm:cxn modelId="{28B538AF-CC86-7340-AE1D-F66EEEB75578}" type="presParOf" srcId="{E130879B-5AC6-4E57-80BF-1A15EC41948D}" destId="{9A72A26C-5978-4FF1-9093-4D54A75560AF}" srcOrd="7" destOrd="0" presId="urn:microsoft.com/office/officeart/2005/8/layout/cycle2"/>
    <dgm:cxn modelId="{AB4B18A1-628B-E646-B9A3-4C281180AB80}" type="presParOf" srcId="{9A72A26C-5978-4FF1-9093-4D54A75560AF}" destId="{88FF6BF7-658A-466D-BB14-F30EBD7BD193}" srcOrd="0" destOrd="0" presId="urn:microsoft.com/office/officeart/2005/8/layout/cycle2"/>
    <dgm:cxn modelId="{6B8B8459-4C4D-7841-AEBB-60C8A01DCCE9}" type="presParOf" srcId="{E130879B-5AC6-4E57-80BF-1A15EC41948D}" destId="{38B5C9CA-1FA6-4B16-8DF0-3E2FA72359BD}" srcOrd="8" destOrd="0" presId="urn:microsoft.com/office/officeart/2005/8/layout/cycle2"/>
    <dgm:cxn modelId="{2DCA10F4-3F05-564A-BAF0-86AF2A3A7D5B}" type="presParOf" srcId="{E130879B-5AC6-4E57-80BF-1A15EC41948D}" destId="{66FC7FA2-FEBD-4CF1-9360-0B12A7BD5B9B}" srcOrd="9" destOrd="0" presId="urn:microsoft.com/office/officeart/2005/8/layout/cycle2"/>
    <dgm:cxn modelId="{0DAFC276-2846-A547-97FD-67823549B49D}" type="presParOf" srcId="{66FC7FA2-FEBD-4CF1-9360-0B12A7BD5B9B}" destId="{B297AD7A-4484-4EDC-AACE-249F8DD66E2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3.1</a:t>
          </a:r>
        </a:p>
        <a:p>
          <a:r>
            <a:rPr lang="en-US" dirty="0"/>
            <a:t>Analysis/ Metric definition</a:t>
          </a:r>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3.2</a:t>
          </a:r>
        </a:p>
        <a:p>
          <a:r>
            <a:rPr lang="en-US" dirty="0"/>
            <a:t>Feature Engineering</a:t>
          </a:r>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3.3</a:t>
          </a:r>
        </a:p>
        <a:p>
          <a:r>
            <a:rPr lang="en-US" dirty="0"/>
            <a:t>Model Training</a:t>
          </a:r>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3.4</a:t>
          </a:r>
        </a:p>
        <a:p>
          <a:r>
            <a:rPr lang="en-US" dirty="0"/>
            <a:t>Parameter Tuning</a:t>
          </a:r>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3.5</a:t>
          </a:r>
        </a:p>
        <a:p>
          <a:r>
            <a:rPr lang="en-US" dirty="0"/>
            <a:t>Evaluation</a:t>
          </a:r>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t>
        <a:bodyPr/>
        <a:lstStyle/>
        <a:p>
          <a:endParaRPr lang="en-US"/>
        </a:p>
      </dgm:t>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t>
        <a:bodyPr/>
        <a:lstStyle/>
        <a:p>
          <a:endParaRPr lang="en-US"/>
        </a:p>
      </dgm:t>
    </dgm:pt>
    <dgm:pt modelId="{56BE076D-F7E6-459C-898D-C48A8889B285}" type="pres">
      <dgm:prSet presAssocID="{569CC640-14A1-402D-A9BF-B8EC4265B467}" presName="sibTrans" presStyleLbl="node1" presStyleIdx="0" presStyleCnt="5"/>
      <dgm:spPr/>
      <dgm:t>
        <a:bodyPr/>
        <a:lstStyle/>
        <a:p>
          <a:endParaRPr lang="en-US"/>
        </a:p>
      </dgm:t>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t>
        <a:bodyPr/>
        <a:lstStyle/>
        <a:p>
          <a:endParaRPr lang="en-US"/>
        </a:p>
      </dgm:t>
    </dgm:pt>
    <dgm:pt modelId="{A29DCF89-BF88-4E11-A633-22CD9DCD9666}" type="pres">
      <dgm:prSet presAssocID="{FF2A1E17-F50F-4E27-A4F8-21BEEB8208C6}" presName="sibTrans" presStyleLbl="node1" presStyleIdx="1" presStyleCnt="5"/>
      <dgm:spPr/>
      <dgm:t>
        <a:bodyPr/>
        <a:lstStyle/>
        <a:p>
          <a:endParaRPr lang="en-US"/>
        </a:p>
      </dgm:t>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t>
        <a:bodyPr/>
        <a:lstStyle/>
        <a:p>
          <a:endParaRPr lang="en-US"/>
        </a:p>
      </dgm:t>
    </dgm:pt>
    <dgm:pt modelId="{D609ACAE-4C88-49E2-8C21-E50FAF8EEF10}" type="pres">
      <dgm:prSet presAssocID="{E2EDC901-AF4A-4430-BEED-06225278876C}" presName="sibTrans" presStyleLbl="node1" presStyleIdx="2" presStyleCnt="5"/>
      <dgm:spPr/>
      <dgm:t>
        <a:bodyPr/>
        <a:lstStyle/>
        <a:p>
          <a:endParaRPr lang="en-US"/>
        </a:p>
      </dgm:t>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t>
        <a:bodyPr/>
        <a:lstStyle/>
        <a:p>
          <a:endParaRPr lang="en-US"/>
        </a:p>
      </dgm:t>
    </dgm:pt>
    <dgm:pt modelId="{43BC5222-2A2A-4DE1-B1E2-619CDB27BFD4}" type="pres">
      <dgm:prSet presAssocID="{DA7FD081-6148-4130-84BA-175EFEB87DDB}" presName="sibTrans" presStyleLbl="node1" presStyleIdx="3" presStyleCnt="5"/>
      <dgm:spPr/>
      <dgm:t>
        <a:bodyPr/>
        <a:lstStyle/>
        <a:p>
          <a:endParaRPr lang="en-US"/>
        </a:p>
      </dgm:t>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t>
        <a:bodyPr/>
        <a:lstStyle/>
        <a:p>
          <a:endParaRPr lang="en-US"/>
        </a:p>
      </dgm:t>
    </dgm:pt>
    <dgm:pt modelId="{ADB0B3F4-F058-41F4-89A8-79B7B0F5DE07}" type="pres">
      <dgm:prSet presAssocID="{8AAF2D89-1AE7-4BB8-A420-291471304795}" presName="sibTrans" presStyleLbl="node1" presStyleIdx="4" presStyleCnt="5"/>
      <dgm:spPr/>
      <dgm:t>
        <a:bodyPr/>
        <a:lstStyle/>
        <a:p>
          <a:endParaRPr lang="en-US"/>
        </a:p>
      </dgm:t>
    </dgm:pt>
  </dgm:ptLst>
  <dgm:cxnLst>
    <dgm:cxn modelId="{39C1B2FF-41D8-449B-B195-632BE0D3A04C}" srcId="{F974B6A0-3D86-42F2-9A8F-FCC72DFD7D22}" destId="{AEA11BA7-4CC1-40E7-8081-D89749908337}" srcOrd="4" destOrd="0" parTransId="{87734923-D6CA-4E18-824F-AB9C2FE1B74D}" sibTransId="{8AAF2D89-1AE7-4BB8-A420-291471304795}"/>
    <dgm:cxn modelId="{15FB33FF-36C7-034C-B45B-FEA47BCC4A05}" type="presOf" srcId="{8FFD9432-132D-41EF-94A0-5C5327D62290}" destId="{429DC0BC-9253-4192-A897-B853274FF7AA}" srcOrd="0" destOrd="0" presId="urn:microsoft.com/office/officeart/2005/8/layout/cycle1"/>
    <dgm:cxn modelId="{AD01C8EA-1E06-FF42-956A-6DAECB32E37F}" type="presOf" srcId="{AEA11BA7-4CC1-40E7-8081-D89749908337}" destId="{A59E113D-B3F5-43F8-A6E3-371B463FE7AB}" srcOrd="0" destOrd="0" presId="urn:microsoft.com/office/officeart/2005/8/layout/cycle1"/>
    <dgm:cxn modelId="{620130C8-B72F-6948-84BD-2C5C81F6FC47}" type="presOf" srcId="{569CC640-14A1-402D-A9BF-B8EC4265B467}" destId="{56BE076D-F7E6-459C-898D-C48A8889B285}" srcOrd="0" destOrd="0" presId="urn:microsoft.com/office/officeart/2005/8/layout/cycle1"/>
    <dgm:cxn modelId="{7AEFC426-6EA6-A643-AD7F-018BB773C7E6}" type="presOf" srcId="{DA7FD081-6148-4130-84BA-175EFEB87DDB}" destId="{43BC5222-2A2A-4DE1-B1E2-619CDB27BFD4}"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6DFDE5AB-A9AD-8049-B8D1-F976646E82CA}" type="presOf" srcId="{8AAF2D89-1AE7-4BB8-A420-291471304795}" destId="{ADB0B3F4-F058-41F4-89A8-79B7B0F5DE07}" srcOrd="0" destOrd="0" presId="urn:microsoft.com/office/officeart/2005/8/layout/cycle1"/>
    <dgm:cxn modelId="{EB3ECDDB-B665-C44A-8CA4-EDFABA49687E}" type="presOf" srcId="{F974B6A0-3D86-42F2-9A8F-FCC72DFD7D22}" destId="{30CC776A-F72D-494F-9B6D-5823961E6D75}" srcOrd="0" destOrd="0" presId="urn:microsoft.com/office/officeart/2005/8/layout/cycle1"/>
    <dgm:cxn modelId="{F644E4CA-EECD-A348-BD3F-1CFDE0A49D89}" type="presOf" srcId="{00CD61EC-FF61-4C06-AA1A-853D6538A9B0}" destId="{2C87F04E-1A5B-448B-8556-DA1C136E59DA}"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5DB66CDC-84EC-6147-9718-15F075EE02D7}" type="presOf" srcId="{5B715695-744A-4FE0-B60C-315C1309D374}" destId="{F700A775-0DDC-45B5-8038-6B9F15E13EF5}" srcOrd="0" destOrd="0" presId="urn:microsoft.com/office/officeart/2005/8/layout/cycle1"/>
    <dgm:cxn modelId="{512F0822-37D1-7541-A894-5C0474371CFD}" type="presOf" srcId="{FF2A1E17-F50F-4E27-A4F8-21BEEB8208C6}" destId="{A29DCF89-BF88-4E11-A633-22CD9DCD9666}" srcOrd="0" destOrd="0" presId="urn:microsoft.com/office/officeart/2005/8/layout/cycle1"/>
    <dgm:cxn modelId="{80005A4B-8DA7-440B-8942-C8C0AA6E0154}" srcId="{F974B6A0-3D86-42F2-9A8F-FCC72DFD7D22}" destId="{8FFD9432-132D-41EF-94A0-5C5327D62290}" srcOrd="2" destOrd="0" parTransId="{B0443ECF-19CC-4403-8A3A-446B2A33F375}" sibTransId="{E2EDC901-AF4A-4430-BEED-06225278876C}"/>
    <dgm:cxn modelId="{2615D6A9-17C1-464E-9EED-987350F522A8}" type="presOf" srcId="{784AA54D-67DD-45D5-9619-B070F3D0359E}" destId="{61FACFFD-3C32-45B5-A024-7D8CD673771C}" srcOrd="0" destOrd="0" presId="urn:microsoft.com/office/officeart/2005/8/layout/cycle1"/>
    <dgm:cxn modelId="{EA129446-10D3-BF4D-BCFB-B37E13D5A865}" type="presOf" srcId="{E2EDC901-AF4A-4430-BEED-06225278876C}" destId="{D609ACAE-4C88-49E2-8C21-E50FAF8EEF10}"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0F6D2491-2AD7-624B-AE99-23F3406294D5}" type="presParOf" srcId="{30CC776A-F72D-494F-9B6D-5823961E6D75}" destId="{6A95A59C-4331-4311-9B8C-DA40286377A6}" srcOrd="0" destOrd="0" presId="urn:microsoft.com/office/officeart/2005/8/layout/cycle1"/>
    <dgm:cxn modelId="{11FD67FB-2F5C-1348-B4EC-FE5274217953}" type="presParOf" srcId="{30CC776A-F72D-494F-9B6D-5823961E6D75}" destId="{61FACFFD-3C32-45B5-A024-7D8CD673771C}" srcOrd="1" destOrd="0" presId="urn:microsoft.com/office/officeart/2005/8/layout/cycle1"/>
    <dgm:cxn modelId="{D108CE8F-B512-0A4C-B743-9199AF239E7E}" type="presParOf" srcId="{30CC776A-F72D-494F-9B6D-5823961E6D75}" destId="{56BE076D-F7E6-459C-898D-C48A8889B285}" srcOrd="2" destOrd="0" presId="urn:microsoft.com/office/officeart/2005/8/layout/cycle1"/>
    <dgm:cxn modelId="{0C53AE23-2F2F-3F41-95F1-0149A908C893}" type="presParOf" srcId="{30CC776A-F72D-494F-9B6D-5823961E6D75}" destId="{42FDBEAE-D700-4D2C-8094-47229EEDD3EA}" srcOrd="3" destOrd="0" presId="urn:microsoft.com/office/officeart/2005/8/layout/cycle1"/>
    <dgm:cxn modelId="{61164EB8-D85F-0C47-B114-5045FD1B5340}" type="presParOf" srcId="{30CC776A-F72D-494F-9B6D-5823961E6D75}" destId="{F700A775-0DDC-45B5-8038-6B9F15E13EF5}" srcOrd="4" destOrd="0" presId="urn:microsoft.com/office/officeart/2005/8/layout/cycle1"/>
    <dgm:cxn modelId="{01F113A9-0AF0-654E-9AAE-017843C03209}" type="presParOf" srcId="{30CC776A-F72D-494F-9B6D-5823961E6D75}" destId="{A29DCF89-BF88-4E11-A633-22CD9DCD9666}" srcOrd="5" destOrd="0" presId="urn:microsoft.com/office/officeart/2005/8/layout/cycle1"/>
    <dgm:cxn modelId="{7425B87E-08D8-DD4D-9092-E74F7FCAC764}" type="presParOf" srcId="{30CC776A-F72D-494F-9B6D-5823961E6D75}" destId="{A6D918CF-D5F5-4E3E-B767-91CB07962DDF}" srcOrd="6" destOrd="0" presId="urn:microsoft.com/office/officeart/2005/8/layout/cycle1"/>
    <dgm:cxn modelId="{9992C355-0454-9141-B7C1-26BD0BB74925}" type="presParOf" srcId="{30CC776A-F72D-494F-9B6D-5823961E6D75}" destId="{429DC0BC-9253-4192-A897-B853274FF7AA}" srcOrd="7" destOrd="0" presId="urn:microsoft.com/office/officeart/2005/8/layout/cycle1"/>
    <dgm:cxn modelId="{A4F71275-FA73-4E43-B9D4-80AE03AA89EC}" type="presParOf" srcId="{30CC776A-F72D-494F-9B6D-5823961E6D75}" destId="{D609ACAE-4C88-49E2-8C21-E50FAF8EEF10}" srcOrd="8" destOrd="0" presId="urn:microsoft.com/office/officeart/2005/8/layout/cycle1"/>
    <dgm:cxn modelId="{949C837D-6AAA-E74E-9E78-61B0CAA42AC8}" type="presParOf" srcId="{30CC776A-F72D-494F-9B6D-5823961E6D75}" destId="{95FF49DB-4758-4FCF-B684-24B4D118BEAB}" srcOrd="9" destOrd="0" presId="urn:microsoft.com/office/officeart/2005/8/layout/cycle1"/>
    <dgm:cxn modelId="{19A6A1D7-AF24-EE4E-A845-9D832300B23E}" type="presParOf" srcId="{30CC776A-F72D-494F-9B6D-5823961E6D75}" destId="{2C87F04E-1A5B-448B-8556-DA1C136E59DA}" srcOrd="10" destOrd="0" presId="urn:microsoft.com/office/officeart/2005/8/layout/cycle1"/>
    <dgm:cxn modelId="{6E0788D3-4716-3947-887C-89FFBFCAC4BA}" type="presParOf" srcId="{30CC776A-F72D-494F-9B6D-5823961E6D75}" destId="{43BC5222-2A2A-4DE1-B1E2-619CDB27BFD4}" srcOrd="11" destOrd="0" presId="urn:microsoft.com/office/officeart/2005/8/layout/cycle1"/>
    <dgm:cxn modelId="{586D5ADA-C58D-0B4E-8B5F-A72675674EED}" type="presParOf" srcId="{30CC776A-F72D-494F-9B6D-5823961E6D75}" destId="{98A198F2-3ADE-4910-AD5C-56C181E2B4CE}" srcOrd="12" destOrd="0" presId="urn:microsoft.com/office/officeart/2005/8/layout/cycle1"/>
    <dgm:cxn modelId="{A87CBD2C-65BB-9443-9CFC-0902E5AE59E4}" type="presParOf" srcId="{30CC776A-F72D-494F-9B6D-5823961E6D75}" destId="{A59E113D-B3F5-43F8-A6E3-371B463FE7AB}" srcOrd="13" destOrd="0" presId="urn:microsoft.com/office/officeart/2005/8/layout/cycle1"/>
    <dgm:cxn modelId="{C9979455-5254-8349-95E3-E2342F0BED97}"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748CC-F796-4349-817E-F653C3244398}">
      <dsp:nvSpPr>
        <dsp:cNvPr id="0" name=""/>
        <dsp:cNvSpPr/>
      </dsp:nvSpPr>
      <dsp:spPr>
        <a:xfrm>
          <a:off x="0" y="449783"/>
          <a:ext cx="2026565" cy="1130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05A0-51B7-42EB-A8D1-319D4A68D554}">
      <dsp:nvSpPr>
        <dsp:cNvPr id="0" name=""/>
        <dsp:cNvSpPr/>
      </dsp:nvSpPr>
      <dsp:spPr>
        <a:xfrm>
          <a:off x="116216" y="540674"/>
          <a:ext cx="1393206" cy="869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a:t>Publish Web Service</a:t>
          </a:r>
        </a:p>
      </dsp:txBody>
      <dsp:txXfrm>
        <a:off x="158670" y="583128"/>
        <a:ext cx="1308298" cy="784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B6310-4EBF-41B0-9BBC-32C08A855579}">
      <dsp:nvSpPr>
        <dsp:cNvPr id="0" name=""/>
        <dsp:cNvSpPr/>
      </dsp:nvSpPr>
      <dsp:spPr>
        <a:xfrm>
          <a:off x="195318" y="0"/>
          <a:ext cx="2213609" cy="124406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1408-8B75-4E62-AC6F-C0BE2C8B6C7E}">
      <dsp:nvSpPr>
        <dsp:cNvPr id="0" name=""/>
        <dsp:cNvSpPr/>
      </dsp:nvSpPr>
      <dsp:spPr>
        <a:xfrm>
          <a:off x="318187"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t>Get  </a:t>
          </a:r>
          <a:r>
            <a:rPr lang="en-US" sz="1200" kern="1200" dirty="0" err="1" smtClean="0"/>
            <a:t>Qubole</a:t>
          </a:r>
          <a:r>
            <a:rPr lang="en-US" sz="1200" kern="1200" dirty="0" smtClean="0"/>
            <a:t> Subscription</a:t>
          </a:r>
          <a:endParaRPr lang="en-US" sz="1200" kern="1200" dirty="0"/>
        </a:p>
      </dsp:txBody>
      <dsp:txXfrm>
        <a:off x="342479" y="397510"/>
        <a:ext cx="903593" cy="449040"/>
      </dsp:txXfrm>
    </dsp:sp>
    <dsp:sp modelId="{C4CDEA82-A5C7-451C-99C2-1BB38892DC8F}">
      <dsp:nvSpPr>
        <dsp:cNvPr id="0" name=""/>
        <dsp:cNvSpPr/>
      </dsp:nvSpPr>
      <dsp:spPr>
        <a:xfrm>
          <a:off x="1333881"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t>Create </a:t>
          </a:r>
          <a:r>
            <a:rPr lang="en-US" sz="1200" kern="1200" dirty="0" smtClean="0"/>
            <a:t>Cluster</a:t>
          </a:r>
          <a:endParaRPr lang="en-US" sz="1200" kern="1200" dirty="0"/>
        </a:p>
      </dsp:txBody>
      <dsp:txXfrm>
        <a:off x="1358173" y="397510"/>
        <a:ext cx="903593" cy="449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01354-8521-45CE-9D0E-B804F9D51FA9}">
      <dsp:nvSpPr>
        <dsp:cNvPr id="0" name=""/>
        <dsp:cNvSpPr/>
      </dsp:nvSpPr>
      <dsp:spPr>
        <a:xfrm>
          <a:off x="1659212" y="85888"/>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1</a:t>
          </a:r>
        </a:p>
        <a:p>
          <a:pPr lvl="0" algn="ctr" defTabSz="622300">
            <a:lnSpc>
              <a:spcPct val="90000"/>
            </a:lnSpc>
            <a:spcBef>
              <a:spcPct val="0"/>
            </a:spcBef>
            <a:spcAft>
              <a:spcPct val="35000"/>
            </a:spcAft>
          </a:pPr>
          <a:r>
            <a:rPr lang="en-US" sz="1400" kern="1200" dirty="0"/>
            <a:t>Problem Framing</a:t>
          </a:r>
        </a:p>
      </dsp:txBody>
      <dsp:txXfrm>
        <a:off x="1859161" y="285837"/>
        <a:ext cx="965436" cy="965436"/>
      </dsp:txXfrm>
    </dsp:sp>
    <dsp:sp modelId="{3C24FC50-C5C6-462C-8E45-CBCB342FED21}">
      <dsp:nvSpPr>
        <dsp:cNvPr id="0" name=""/>
        <dsp:cNvSpPr/>
      </dsp:nvSpPr>
      <dsp:spPr>
        <a:xfrm rot="2160000">
          <a:off x="2981400" y="113465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991798" y="1194808"/>
        <a:ext cx="254078" cy="276480"/>
      </dsp:txXfrm>
    </dsp:sp>
    <dsp:sp modelId="{DE7813E2-3F1B-44AE-8A4D-E3A2F2554899}">
      <dsp:nvSpPr>
        <dsp:cNvPr id="0" name=""/>
        <dsp:cNvSpPr/>
      </dsp:nvSpPr>
      <dsp:spPr>
        <a:xfrm>
          <a:off x="3317843"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2 Get/Prepare Data</a:t>
          </a:r>
        </a:p>
      </dsp:txBody>
      <dsp:txXfrm>
        <a:off x="3517792" y="1490903"/>
        <a:ext cx="965436" cy="965436"/>
      </dsp:txXfrm>
    </dsp:sp>
    <dsp:sp modelId="{DF1BCFFA-1A13-4ECE-ABE7-2B0C98FB72CA}">
      <dsp:nvSpPr>
        <dsp:cNvPr id="0" name=""/>
        <dsp:cNvSpPr/>
      </dsp:nvSpPr>
      <dsp:spPr>
        <a:xfrm rot="6480000">
          <a:off x="3505430" y="270837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576699" y="2748750"/>
        <a:ext cx="254078" cy="276480"/>
      </dsp:txXfrm>
    </dsp:sp>
    <dsp:sp modelId="{AF00E959-5C43-48CD-A97C-060033D2AB03}">
      <dsp:nvSpPr>
        <dsp:cNvPr id="0" name=""/>
        <dsp:cNvSpPr/>
      </dsp:nvSpPr>
      <dsp:spPr>
        <a:xfrm>
          <a:off x="268430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3</a:t>
          </a:r>
        </a:p>
        <a:p>
          <a:pPr lvl="0" algn="ctr" defTabSz="622300">
            <a:lnSpc>
              <a:spcPct val="90000"/>
            </a:lnSpc>
            <a:spcBef>
              <a:spcPct val="0"/>
            </a:spcBef>
            <a:spcAft>
              <a:spcPct val="35000"/>
            </a:spcAft>
          </a:pPr>
          <a:r>
            <a:rPr lang="en-US" sz="1400" kern="1200" dirty="0"/>
            <a:t>Develop Model</a:t>
          </a:r>
        </a:p>
      </dsp:txBody>
      <dsp:txXfrm>
        <a:off x="2884251" y="3440740"/>
        <a:ext cx="965436" cy="965436"/>
      </dsp:txXfrm>
    </dsp:sp>
    <dsp:sp modelId="{828ADA7E-B440-4137-898B-7B4B8BC5694E}">
      <dsp:nvSpPr>
        <dsp:cNvPr id="0" name=""/>
        <dsp:cNvSpPr/>
      </dsp:nvSpPr>
      <dsp:spPr>
        <a:xfrm rot="10800000">
          <a:off x="2170668" y="3693058"/>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279558" y="3785218"/>
        <a:ext cx="254078" cy="276480"/>
      </dsp:txXfrm>
    </dsp:sp>
    <dsp:sp modelId="{A337D18A-A4B8-4BE0-8517-DCC85697C88E}">
      <dsp:nvSpPr>
        <dsp:cNvPr id="0" name=""/>
        <dsp:cNvSpPr/>
      </dsp:nvSpPr>
      <dsp:spPr>
        <a:xfrm>
          <a:off x="63412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4</a:t>
          </a:r>
        </a:p>
        <a:p>
          <a:pPr lvl="0" algn="ctr" defTabSz="622300">
            <a:lnSpc>
              <a:spcPct val="90000"/>
            </a:lnSpc>
            <a:spcBef>
              <a:spcPct val="0"/>
            </a:spcBef>
            <a:spcAft>
              <a:spcPct val="35000"/>
            </a:spcAft>
          </a:pPr>
          <a:r>
            <a:rPr lang="en-US" sz="1400" kern="1200" dirty="0"/>
            <a:t>Deploy Model</a:t>
          </a:r>
        </a:p>
      </dsp:txBody>
      <dsp:txXfrm>
        <a:off x="834071" y="3440740"/>
        <a:ext cx="965436" cy="965436"/>
      </dsp:txXfrm>
    </dsp:sp>
    <dsp:sp modelId="{9A72A26C-5978-4FF1-9093-4D54A75560AF}">
      <dsp:nvSpPr>
        <dsp:cNvPr id="0" name=""/>
        <dsp:cNvSpPr/>
      </dsp:nvSpPr>
      <dsp:spPr>
        <a:xfrm rot="15120000">
          <a:off x="821709" y="272791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892978" y="2871850"/>
        <a:ext cx="254078" cy="276480"/>
      </dsp:txXfrm>
    </dsp:sp>
    <dsp:sp modelId="{38B5C9CA-1FA6-4B16-8DF0-3E2FA72359BD}">
      <dsp:nvSpPr>
        <dsp:cNvPr id="0" name=""/>
        <dsp:cNvSpPr/>
      </dsp:nvSpPr>
      <dsp:spPr>
        <a:xfrm>
          <a:off x="582"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5</a:t>
          </a:r>
        </a:p>
        <a:p>
          <a:pPr lvl="0" algn="ctr" defTabSz="622300">
            <a:lnSpc>
              <a:spcPct val="90000"/>
            </a:lnSpc>
            <a:spcBef>
              <a:spcPct val="0"/>
            </a:spcBef>
            <a:spcAft>
              <a:spcPct val="35000"/>
            </a:spcAft>
          </a:pPr>
          <a:r>
            <a:rPr lang="en-US" sz="1400" kern="1200" dirty="0"/>
            <a:t>Evaluate / Track Performance</a:t>
          </a:r>
        </a:p>
      </dsp:txBody>
      <dsp:txXfrm>
        <a:off x="200531" y="1490903"/>
        <a:ext cx="965436" cy="965436"/>
      </dsp:txXfrm>
    </dsp:sp>
    <dsp:sp modelId="{66FC7FA2-FEBD-4CF1-9360-0B12A7BD5B9B}">
      <dsp:nvSpPr>
        <dsp:cNvPr id="0" name=""/>
        <dsp:cNvSpPr/>
      </dsp:nvSpPr>
      <dsp:spPr>
        <a:xfrm rot="19440000">
          <a:off x="1322769" y="1146726"/>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333167" y="1270888"/>
        <a:ext cx="254078" cy="276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874366"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3.1</a:t>
          </a:r>
        </a:p>
        <a:p>
          <a:pPr lvl="0" algn="ctr" defTabSz="488950">
            <a:lnSpc>
              <a:spcPct val="90000"/>
            </a:lnSpc>
            <a:spcBef>
              <a:spcPct val="0"/>
            </a:spcBef>
            <a:spcAft>
              <a:spcPct val="35000"/>
            </a:spcAft>
          </a:pPr>
          <a:r>
            <a:rPr lang="en-US" sz="1100" kern="1200" dirty="0"/>
            <a:t>Analysis/ Metric definition</a:t>
          </a:r>
        </a:p>
      </dsp:txBody>
      <dsp:txXfrm>
        <a:off x="1874366" y="42680"/>
        <a:ext cx="731939" cy="731939"/>
      </dsp:txXfrm>
    </dsp:sp>
    <dsp:sp modelId="{56BE076D-F7E6-459C-898D-C48A8889B285}">
      <dsp:nvSpPr>
        <dsp:cNvPr id="0" name=""/>
        <dsp:cNvSpPr/>
      </dsp:nvSpPr>
      <dsp:spPr>
        <a:xfrm>
          <a:off x="153199" y="21579"/>
          <a:ext cx="2743471" cy="2743471"/>
        </a:xfrm>
        <a:prstGeom prst="circularArrow">
          <a:avLst>
            <a:gd name="adj1" fmla="val 5202"/>
            <a:gd name="adj2" fmla="val 336081"/>
            <a:gd name="adj3" fmla="val 21292558"/>
            <a:gd name="adj4" fmla="val 19766838"/>
            <a:gd name="adj5" fmla="val 60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2316509"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3.2</a:t>
          </a:r>
        </a:p>
        <a:p>
          <a:pPr lvl="0" algn="ctr" defTabSz="488950">
            <a:lnSpc>
              <a:spcPct val="90000"/>
            </a:lnSpc>
            <a:spcBef>
              <a:spcPct val="0"/>
            </a:spcBef>
            <a:spcAft>
              <a:spcPct val="35000"/>
            </a:spcAft>
          </a:pPr>
          <a:r>
            <a:rPr lang="en-US" sz="1100" kern="1200" dirty="0"/>
            <a:t>Feature Engineering</a:t>
          </a:r>
        </a:p>
      </dsp:txBody>
      <dsp:txXfrm>
        <a:off x="2316509" y="1403454"/>
        <a:ext cx="731939" cy="731939"/>
      </dsp:txXfrm>
    </dsp:sp>
    <dsp:sp modelId="{A29DCF89-BF88-4E11-A633-22CD9DCD9666}">
      <dsp:nvSpPr>
        <dsp:cNvPr id="0" name=""/>
        <dsp:cNvSpPr/>
      </dsp:nvSpPr>
      <dsp:spPr>
        <a:xfrm>
          <a:off x="153199" y="21579"/>
          <a:ext cx="2743471" cy="2743471"/>
        </a:xfrm>
        <a:prstGeom prst="circularArrow">
          <a:avLst>
            <a:gd name="adj1" fmla="val 5202"/>
            <a:gd name="adj2" fmla="val 336081"/>
            <a:gd name="adj3" fmla="val 4013989"/>
            <a:gd name="adj4" fmla="val 2254084"/>
            <a:gd name="adj5" fmla="val 6070"/>
          </a:avLst>
        </a:prstGeom>
        <a:solidFill>
          <a:schemeClr val="accent5">
            <a:hueOff val="276562"/>
            <a:satOff val="3140"/>
            <a:lumOff val="2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1158965" y="2244459"/>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3.3</a:t>
          </a:r>
        </a:p>
        <a:p>
          <a:pPr lvl="0" algn="ctr" defTabSz="488950">
            <a:lnSpc>
              <a:spcPct val="90000"/>
            </a:lnSpc>
            <a:spcBef>
              <a:spcPct val="0"/>
            </a:spcBef>
            <a:spcAft>
              <a:spcPct val="35000"/>
            </a:spcAft>
          </a:pPr>
          <a:r>
            <a:rPr lang="en-US" sz="1100" kern="1200" dirty="0"/>
            <a:t>Model Training</a:t>
          </a:r>
        </a:p>
      </dsp:txBody>
      <dsp:txXfrm>
        <a:off x="1158965" y="2244459"/>
        <a:ext cx="731939" cy="731939"/>
      </dsp:txXfrm>
    </dsp:sp>
    <dsp:sp modelId="{D609ACAE-4C88-49E2-8C21-E50FAF8EEF10}">
      <dsp:nvSpPr>
        <dsp:cNvPr id="0" name=""/>
        <dsp:cNvSpPr/>
      </dsp:nvSpPr>
      <dsp:spPr>
        <a:xfrm>
          <a:off x="153199" y="21579"/>
          <a:ext cx="2743471" cy="2743471"/>
        </a:xfrm>
        <a:prstGeom prst="circularArrow">
          <a:avLst>
            <a:gd name="adj1" fmla="val 5202"/>
            <a:gd name="adj2" fmla="val 336081"/>
            <a:gd name="adj3" fmla="val 8209835"/>
            <a:gd name="adj4" fmla="val 6449930"/>
            <a:gd name="adj5" fmla="val 6070"/>
          </a:avLst>
        </a:prstGeom>
        <a:solidFill>
          <a:schemeClr val="accent5">
            <a:hueOff val="553124"/>
            <a:satOff val="6280"/>
            <a:lumOff val="5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1421"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3.4</a:t>
          </a:r>
        </a:p>
        <a:p>
          <a:pPr lvl="0" algn="ctr" defTabSz="488950">
            <a:lnSpc>
              <a:spcPct val="90000"/>
            </a:lnSpc>
            <a:spcBef>
              <a:spcPct val="0"/>
            </a:spcBef>
            <a:spcAft>
              <a:spcPct val="35000"/>
            </a:spcAft>
          </a:pPr>
          <a:r>
            <a:rPr lang="en-US" sz="1100" kern="1200" dirty="0"/>
            <a:t>Parameter Tuning</a:t>
          </a:r>
        </a:p>
      </dsp:txBody>
      <dsp:txXfrm>
        <a:off x="1421" y="1403454"/>
        <a:ext cx="731939" cy="731939"/>
      </dsp:txXfrm>
    </dsp:sp>
    <dsp:sp modelId="{43BC5222-2A2A-4DE1-B1E2-619CDB27BFD4}">
      <dsp:nvSpPr>
        <dsp:cNvPr id="0" name=""/>
        <dsp:cNvSpPr/>
      </dsp:nvSpPr>
      <dsp:spPr>
        <a:xfrm>
          <a:off x="153199" y="21579"/>
          <a:ext cx="2743471" cy="2743471"/>
        </a:xfrm>
        <a:prstGeom prst="circularArrow">
          <a:avLst>
            <a:gd name="adj1" fmla="val 5202"/>
            <a:gd name="adj2" fmla="val 336081"/>
            <a:gd name="adj3" fmla="val 12297080"/>
            <a:gd name="adj4" fmla="val 10771361"/>
            <a:gd name="adj5" fmla="val 6070"/>
          </a:avLst>
        </a:prstGeom>
        <a:solidFill>
          <a:schemeClr val="accent5">
            <a:hueOff val="829687"/>
            <a:satOff val="9421"/>
            <a:lumOff val="8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443564"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3.5</a:t>
          </a:r>
        </a:p>
        <a:p>
          <a:pPr lvl="0" algn="ctr" defTabSz="488950">
            <a:lnSpc>
              <a:spcPct val="90000"/>
            </a:lnSpc>
            <a:spcBef>
              <a:spcPct val="0"/>
            </a:spcBef>
            <a:spcAft>
              <a:spcPct val="35000"/>
            </a:spcAft>
          </a:pPr>
          <a:r>
            <a:rPr lang="en-US" sz="1100" kern="1200" dirty="0"/>
            <a:t>Evaluation</a:t>
          </a:r>
        </a:p>
      </dsp:txBody>
      <dsp:txXfrm>
        <a:off x="443564" y="42680"/>
        <a:ext cx="731939" cy="731939"/>
      </dsp:txXfrm>
    </dsp:sp>
    <dsp:sp modelId="{ADB0B3F4-F058-41F4-89A8-79B7B0F5DE07}">
      <dsp:nvSpPr>
        <dsp:cNvPr id="0" name=""/>
        <dsp:cNvSpPr/>
      </dsp:nvSpPr>
      <dsp:spPr>
        <a:xfrm>
          <a:off x="153199" y="21579"/>
          <a:ext cx="2743471" cy="2743471"/>
        </a:xfrm>
        <a:prstGeom prst="circularArrow">
          <a:avLst>
            <a:gd name="adj1" fmla="val 5202"/>
            <a:gd name="adj2" fmla="val 336081"/>
            <a:gd name="adj3" fmla="val 16864980"/>
            <a:gd name="adj4" fmla="val 15198939"/>
            <a:gd name="adj5" fmla="val 6070"/>
          </a:avLst>
        </a:prstGeom>
        <a:solidFill>
          <a:schemeClr val="accent5">
            <a:hueOff val="1106249"/>
            <a:satOff val="12561"/>
            <a:lumOff val="1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94F1FD-10AC-4C47-9B76-0EBE675C873E}" type="datetimeFigureOut">
              <a:rPr lang="en-US" smtClean="0"/>
              <a:t>5/30/17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84EBF-07BF-B54E-87BD-A4038F24E3DC}" type="slidenum">
              <a:rPr lang="en-US" smtClean="0"/>
              <a:t>‹#›</a:t>
            </a:fld>
            <a:endParaRPr lang="en-US"/>
          </a:p>
        </p:txBody>
      </p:sp>
    </p:spTree>
    <p:extLst>
      <p:ext uri="{BB962C8B-B14F-4D97-AF65-F5344CB8AC3E}">
        <p14:creationId xmlns:p14="http://schemas.microsoft.com/office/powerpoint/2010/main" val="23610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Greedy_algorithm" TargetMode="External"/><Relationship Id="rId4" Type="http://schemas.openxmlformats.org/officeDocument/2006/relationships/hyperlink" Target="http://imagenet.stanford.edu/papers/imagenet_cvpr09.pdf" TargetMode="External"/><Relationship Id="rId5" Type="http://schemas.openxmlformats.org/officeDocument/2006/relationships/hyperlink" Target="http://vision.stanford.edu/feifeili/" TargetMode="External"/><Relationship Id="rId6" Type="http://schemas.openxmlformats.org/officeDocument/2006/relationships/hyperlink" Target="http://www.cs.toronto.edu/~kriz/" TargetMode="External"/><Relationship Id="rId7" Type="http://schemas.openxmlformats.org/officeDocument/2006/relationships/hyperlink" Target="http://www.cs.toronto.edu/~ilya/"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www.businesswire.com/news/home/20161026005031/en/Worldwide-Cognitive-Systems-Artificial-Intelligence-Revenues-Forecas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sycnet.apa.org/index.cfm?fa=buy.optionToBuy&amp;id=1959-09865-001" TargetMode="External"/><Relationship Id="rId4" Type="http://schemas.openxmlformats.org/officeDocument/2006/relationships/hyperlink" Target="http://www.minicomplexity.org/pubs/1943-mcculloch-pitts-bmb.pdf"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0" Type="http://schemas.openxmlformats.org/officeDocument/2006/relationships/hyperlink" Target="https://en.wikipedia.org/wiki/Turing_test#cite_note-18" TargetMode="External"/><Relationship Id="rId21" Type="http://schemas.openxmlformats.org/officeDocument/2006/relationships/hyperlink" Target="https://en.wikipedia.org/wiki/Turing_test#cite_note-FOOTNOTETuring1948412-19" TargetMode="External"/><Relationship Id="rId22" Type="http://schemas.openxmlformats.org/officeDocument/2006/relationships/hyperlink" Target="https://en.wikipedia.org/wiki/Seymour_Papert" TargetMode="External"/><Relationship Id="rId23" Type="http://schemas.openxmlformats.org/officeDocument/2006/relationships/hyperlink" Target="https://en.wikipedia.org/wiki/Perceptron" TargetMode="External"/><Relationship Id="rId24" Type="http://schemas.openxmlformats.org/officeDocument/2006/relationships/hyperlink" Target="https://en.wikipedia.org/wiki/George_Boole" TargetMode="External"/><Relationship Id="rId25" Type="http://schemas.openxmlformats.org/officeDocument/2006/relationships/hyperlink" Target="https://en.wikipedia.org/wiki/Geoffrey_Hinton" TargetMode="External"/><Relationship Id="rId26" Type="http://schemas.openxmlformats.org/officeDocument/2006/relationships/hyperlink" Target="https://en.wikipedia.org/wiki/David_Rumelhart" TargetMode="External"/><Relationship Id="rId27" Type="http://schemas.openxmlformats.org/officeDocument/2006/relationships/hyperlink" Target="http://www.ccs.neu.edu/home/rjw/" TargetMode="External"/><Relationship Id="rId28" Type="http://schemas.openxmlformats.org/officeDocument/2006/relationships/hyperlink" Target="http://www.nature.com/nature/journal/v323/n6088/abs/323533a0.html" TargetMode="External"/><Relationship Id="rId29" Type="http://schemas.openxmlformats.org/officeDocument/2006/relationships/hyperlink" Target="http://people.idsia.ch/~juergen/who-invented-backpropagation.html" TargetMode="External"/><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en.wikipedia.org/wiki/Golem" TargetMode="External"/><Relationship Id="rId4" Type="http://schemas.openxmlformats.org/officeDocument/2006/relationships/hyperlink" Target="https://motherboard.vice.com/en_us/article/forget-turing-the-lovelace-test-has-a-better-shot-at-spotting-ai" TargetMode="External"/><Relationship Id="rId5" Type="http://schemas.openxmlformats.org/officeDocument/2006/relationships/hyperlink" Target="https://www.csee.umbc.edu/courses/471/papers/turing.pdf" TargetMode="External"/><Relationship Id="rId30" Type="http://schemas.openxmlformats.org/officeDocument/2006/relationships/hyperlink" Target="https://www.thestar.com/news/world/2015/04/17/how-a-toronto-professors-research-revolutionized-artificial-intelligence.html" TargetMode="External"/><Relationship Id="rId31" Type="http://schemas.openxmlformats.org/officeDocument/2006/relationships/hyperlink" Target="http://www.iro.umontreal.ca/~bengioy/yoshua_en/" TargetMode="External"/><Relationship Id="rId32" Type="http://schemas.openxmlformats.org/officeDocument/2006/relationships/hyperlink" Target="http://people.idsia.ch/~juergen/" TargetMode="External"/><Relationship Id="rId9" Type="http://schemas.openxmlformats.org/officeDocument/2006/relationships/hyperlink" Target="https://en.wikipedia.org/wiki/Ex_Machina_(film)" TargetMode="External"/><Relationship Id="rId6" Type="http://schemas.openxmlformats.org/officeDocument/2006/relationships/hyperlink" Target="https://en.wikipedia.org/wiki/Turing_test" TargetMode="External"/><Relationship Id="rId7" Type="http://schemas.openxmlformats.org/officeDocument/2006/relationships/hyperlink" Target="https://en.wikipedia.org/wiki/Loebner_Prize" TargetMode="External"/><Relationship Id="rId8" Type="http://schemas.openxmlformats.org/officeDocument/2006/relationships/hyperlink" Target="http://www.nytimes.com/2011/03/20/books/review/book-review-the-most-human-human-by-brian-christian.html" TargetMode="External"/><Relationship Id="rId33" Type="http://schemas.openxmlformats.org/officeDocument/2006/relationships/hyperlink" Target="https://en.wikipedia.org/wiki/Bell_Labs" TargetMode="External"/><Relationship Id="rId34" Type="http://schemas.openxmlformats.org/officeDocument/2006/relationships/hyperlink" Target="https://www.youtube.com/watch?v=mlXzufEk-2E" TargetMode="External"/><Relationship Id="rId35" Type="http://schemas.openxmlformats.org/officeDocument/2006/relationships/hyperlink" Target="https://metacademy.org/graphs/concepts/unsupervised_pre_training" TargetMode="External"/><Relationship Id="rId36" Type="http://schemas.openxmlformats.org/officeDocument/2006/relationships/hyperlink" Target="https://en.wikipedia.org/wiki/Deep_belief_network" TargetMode="External"/><Relationship Id="rId10" Type="http://schemas.openxmlformats.org/officeDocument/2006/relationships/hyperlink" Target="https://en.wikipedia.org/w/index.php?title=Turing_test&amp;action=edit&amp;section=3" TargetMode="External"/><Relationship Id="rId11" Type="http://schemas.openxmlformats.org/officeDocument/2006/relationships/hyperlink" Target="https://en.wikipedia.org/wiki/Artificial_intelligence" TargetMode="External"/><Relationship Id="rId12" Type="http://schemas.openxmlformats.org/officeDocument/2006/relationships/hyperlink" Target="https://en.wikipedia.org/wiki/Turing_test#cite_note-14" TargetMode="External"/><Relationship Id="rId13" Type="http://schemas.openxmlformats.org/officeDocument/2006/relationships/hyperlink" Target="https://en.wikipedia.org/wiki/Ratio_Club" TargetMode="External"/><Relationship Id="rId14" Type="http://schemas.openxmlformats.org/officeDocument/2006/relationships/hyperlink" Target="https://en.wikipedia.org/wiki/Cybernetics" TargetMode="External"/><Relationship Id="rId15" Type="http://schemas.openxmlformats.org/officeDocument/2006/relationships/hyperlink" Target="https://en.wikipedia.org/wiki/Electronics" TargetMode="External"/><Relationship Id="rId16" Type="http://schemas.openxmlformats.org/officeDocument/2006/relationships/hyperlink" Target="https://en.wikipedia.org/wiki/Alan_Turing" TargetMode="External"/><Relationship Id="rId17" Type="http://schemas.openxmlformats.org/officeDocument/2006/relationships/hyperlink" Target="https://en.wikipedia.org/wiki/Turing_test#cite_note-FOOTNOTEMcCorduck200495-15" TargetMode="External"/><Relationship Id="rId18" Type="http://schemas.openxmlformats.org/officeDocument/2006/relationships/hyperlink" Target="https://en.wikipedia.org/wiki/Turing_test#cite_note-FOOTNOTECopeland20031-16" TargetMode="External"/><Relationship Id="rId19" Type="http://schemas.openxmlformats.org/officeDocument/2006/relationships/hyperlink" Target="https://en.wikipedia.org/wiki/Turing_test#cite_note-FOOTNOTECopeland20032-1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blog.google</a:t>
            </a:r>
            <a:r>
              <a:rPr lang="en-US" dirty="0" smtClean="0"/>
              <a:t>/topics/inside-google/this-years-founders-letter/</a:t>
            </a:r>
          </a:p>
          <a:p>
            <a:r>
              <a:rPr lang="en-US" dirty="0" smtClean="0"/>
              <a:t>https://</a:t>
            </a:r>
            <a:r>
              <a:rPr lang="en-US" dirty="0" err="1" smtClean="0"/>
              <a:t>www.androidheadlines.com</a:t>
            </a:r>
            <a:r>
              <a:rPr lang="en-US" dirty="0" smtClean="0"/>
              <a:t>/2017/04/google-transitioning-</a:t>
            </a:r>
            <a:r>
              <a:rPr lang="en-US" dirty="0" err="1" smtClean="0"/>
              <a:t>ai</a:t>
            </a:r>
            <a:r>
              <a:rPr lang="en-US" dirty="0" smtClean="0"/>
              <a:t>-first-company-</a:t>
            </a:r>
            <a:r>
              <a:rPr lang="en-US" dirty="0" err="1" smtClean="0"/>
              <a:t>ceo</a:t>
            </a:r>
            <a:r>
              <a:rPr lang="en-US" dirty="0" smtClean="0"/>
              <a:t>-</a:t>
            </a:r>
            <a:r>
              <a:rPr lang="en-US" dirty="0" err="1" smtClean="0"/>
              <a:t>says.html</a:t>
            </a:r>
            <a:endParaRPr lang="en-US" dirty="0" smtClean="0"/>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4</a:t>
            </a:fld>
            <a:endParaRPr lang="en-US"/>
          </a:p>
        </p:txBody>
      </p:sp>
    </p:spTree>
    <p:extLst>
      <p:ext uri="{BB962C8B-B14F-4D97-AF65-F5344CB8AC3E}">
        <p14:creationId xmlns:p14="http://schemas.microsoft.com/office/powerpoint/2010/main" val="131915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rgbClr val="00B050"/>
                </a:solidFill>
                <a:effectLst/>
                <a:latin typeface="+mn-lt"/>
                <a:ea typeface="+mn-ea"/>
                <a:cs typeface="+mn-cs"/>
              </a:rPr>
              <a:t>You would keep adding and training layers in this </a:t>
            </a:r>
            <a:r>
              <a:rPr lang="en-US" sz="1200" b="0" i="0" u="none" strike="noStrike" kern="1200" dirty="0" smtClean="0">
                <a:solidFill>
                  <a:srgbClr val="00B050"/>
                </a:solidFill>
                <a:effectLst/>
                <a:latin typeface="+mn-lt"/>
                <a:ea typeface="+mn-ea"/>
                <a:cs typeface="+mn-cs"/>
                <a:hlinkClick r:id="rId3"/>
              </a:rPr>
              <a:t>greedy</a:t>
            </a:r>
            <a:r>
              <a:rPr lang="en-US" sz="1200" b="0" i="0" kern="1200" dirty="0" smtClean="0">
                <a:solidFill>
                  <a:srgbClr val="00B050"/>
                </a:solidFill>
                <a:effectLst/>
                <a:latin typeface="+mn-lt"/>
                <a:ea typeface="+mn-ea"/>
                <a:cs typeface="+mn-cs"/>
              </a:rPr>
              <a:t> fashion until you had a deep network, and then use the result of this process to initialize the parameters of a traditional neural network.</a:t>
            </a:r>
          </a:p>
          <a:p>
            <a:endParaRPr lang="en-US" sz="1200" b="0" i="0" kern="1200" dirty="0" smtClean="0">
              <a:solidFill>
                <a:schemeClr val="tx1"/>
              </a:solidFill>
              <a:effectLst/>
              <a:latin typeface="+mn-lt"/>
              <a:ea typeface="+mn-ea"/>
              <a:cs typeface="+mn-cs"/>
            </a:endParaRPr>
          </a:p>
          <a:p>
            <a:r>
              <a:rPr lang="en-US" sz="1200" b="1" i="0" kern="1200" dirty="0" smtClean="0">
                <a:solidFill>
                  <a:srgbClr val="00B050"/>
                </a:solidFill>
                <a:effectLst/>
                <a:latin typeface="+mn-lt"/>
                <a:ea typeface="+mn-ea"/>
                <a:cs typeface="+mn-cs"/>
              </a:rPr>
              <a:t>Using this strategy, people were able to train networks that were deeper than previous attempts, prompting a rebranding of ‘neural networks’ to ‘deep learning’</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2010, a large database known as </a:t>
            </a:r>
            <a:r>
              <a:rPr lang="en-US" sz="1200" b="0" i="0" u="none" strike="noStrike" kern="1200" dirty="0" smtClean="0">
                <a:solidFill>
                  <a:schemeClr val="tx1"/>
                </a:solidFill>
                <a:effectLst/>
                <a:latin typeface="+mn-lt"/>
                <a:ea typeface="+mn-ea"/>
                <a:cs typeface="+mn-cs"/>
                <a:hlinkClick r:id="rId4"/>
              </a:rPr>
              <a:t>Imagenet</a:t>
            </a:r>
            <a:r>
              <a:rPr lang="en-US" sz="1200" b="0" i="0" kern="1200" dirty="0" smtClean="0">
                <a:solidFill>
                  <a:schemeClr val="tx1"/>
                </a:solidFill>
                <a:effectLst/>
                <a:latin typeface="+mn-lt"/>
                <a:ea typeface="+mn-ea"/>
                <a:cs typeface="+mn-cs"/>
              </a:rPr>
              <a:t> containing millions of labeled images was created and published by </a:t>
            </a:r>
            <a:r>
              <a:rPr lang="en-US" sz="1200" b="0" i="0" u="none" strike="noStrike" kern="1200" dirty="0" smtClean="0">
                <a:solidFill>
                  <a:schemeClr val="tx1"/>
                </a:solidFill>
                <a:effectLst/>
                <a:latin typeface="+mn-lt"/>
                <a:ea typeface="+mn-ea"/>
                <a:cs typeface="+mn-cs"/>
                <a:hlinkClick r:id="rId5"/>
              </a:rPr>
              <a:t>Fei-Fei Li’s</a:t>
            </a:r>
            <a:r>
              <a:rPr lang="en-US" sz="1200" b="0" i="0" kern="1200" dirty="0" smtClean="0">
                <a:solidFill>
                  <a:schemeClr val="tx1"/>
                </a:solidFill>
                <a:effectLst/>
                <a:latin typeface="+mn-lt"/>
                <a:ea typeface="+mn-ea"/>
                <a:cs typeface="+mn-cs"/>
              </a:rPr>
              <a:t> group at Stanford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first two years of the contest, the top models had error rates of 28% and 26%. In 2012, </a:t>
            </a:r>
            <a:r>
              <a:rPr lang="en-US" sz="1200" b="0" i="0" u="none" strike="noStrike" kern="1200" dirty="0" smtClean="0">
                <a:solidFill>
                  <a:schemeClr val="tx1"/>
                </a:solidFill>
                <a:effectLst/>
                <a:latin typeface="+mn-lt"/>
                <a:ea typeface="+mn-ea"/>
                <a:cs typeface="+mn-cs"/>
                <a:hlinkClick r:id="rId6"/>
              </a:rPr>
              <a:t>Alex Krizhevsky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Ilya Sutskever</a:t>
            </a:r>
            <a:r>
              <a:rPr lang="en-US" sz="1200" b="0" i="0" kern="1200" dirty="0" smtClean="0">
                <a:solidFill>
                  <a:schemeClr val="tx1"/>
                </a:solidFill>
                <a:effectLst/>
                <a:latin typeface="+mn-lt"/>
                <a:ea typeface="+mn-ea"/>
                <a:cs typeface="+mn-cs"/>
              </a:rPr>
              <a:t>, and Geoff Hinton entered a submission that would halve the existing error rate to 16%. The model combined several critical components that would go one to become mainstays in deep learning models.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Interesting lecture by Yann </a:t>
            </a:r>
            <a:r>
              <a:rPr lang="en-US" sz="1200" b="0" i="0" kern="1200" dirty="0" err="1" smtClean="0">
                <a:solidFill>
                  <a:schemeClr val="tx1"/>
                </a:solidFill>
                <a:effectLst/>
                <a:latin typeface="+mn-lt"/>
                <a:ea typeface="+mn-ea"/>
                <a:cs typeface="+mn-cs"/>
              </a:rPr>
              <a:t>LeCunnss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www.bell-labs.com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/articles/yann-lecun-predictive-learning-next-frontier-ai-february-17-2017/</a:t>
            </a:r>
          </a:p>
          <a:p>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22</a:t>
            </a:fld>
            <a:endParaRPr lang="en-US"/>
          </a:p>
        </p:txBody>
      </p:sp>
    </p:spTree>
    <p:extLst>
      <p:ext uri="{BB962C8B-B14F-4D97-AF65-F5344CB8AC3E}">
        <p14:creationId xmlns:p14="http://schemas.microsoft.com/office/powerpoint/2010/main" val="888041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23</a:t>
            </a:fld>
            <a:endParaRPr lang="en-US"/>
          </a:p>
        </p:txBody>
      </p:sp>
    </p:spTree>
    <p:extLst>
      <p:ext uri="{BB962C8B-B14F-4D97-AF65-F5344CB8AC3E}">
        <p14:creationId xmlns:p14="http://schemas.microsoft.com/office/powerpoint/2010/main" val="1447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www.image-net.org</a:t>
            </a:r>
            <a:r>
              <a:rPr lang="en-US" dirty="0" smtClean="0"/>
              <a:t>/</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24</a:t>
            </a:fld>
            <a:endParaRPr lang="en-US"/>
          </a:p>
        </p:txBody>
      </p:sp>
    </p:spTree>
    <p:extLst>
      <p:ext uri="{BB962C8B-B14F-4D97-AF65-F5344CB8AC3E}">
        <p14:creationId xmlns:p14="http://schemas.microsoft.com/office/powerpoint/2010/main" val="745971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30</a:t>
            </a:fld>
            <a:endParaRPr lang="en-US"/>
          </a:p>
        </p:txBody>
      </p:sp>
    </p:spTree>
    <p:extLst>
      <p:ext uri="{BB962C8B-B14F-4D97-AF65-F5344CB8AC3E}">
        <p14:creationId xmlns:p14="http://schemas.microsoft.com/office/powerpoint/2010/main" val="74775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31</a:t>
            </a:fld>
            <a:endParaRPr lang="en-US"/>
          </a:p>
        </p:txBody>
      </p:sp>
    </p:spTree>
    <p:extLst>
      <p:ext uri="{BB962C8B-B14F-4D97-AF65-F5344CB8AC3E}">
        <p14:creationId xmlns:p14="http://schemas.microsoft.com/office/powerpoint/2010/main" val="79935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32</a:t>
            </a:fld>
            <a:endParaRPr lang="en-US"/>
          </a:p>
        </p:txBody>
      </p:sp>
    </p:spTree>
    <p:extLst>
      <p:ext uri="{BB962C8B-B14F-4D97-AF65-F5344CB8AC3E}">
        <p14:creationId xmlns:p14="http://schemas.microsoft.com/office/powerpoint/2010/main" val="1823985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92964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10000"/>
          </a:bodyPr>
          <a:lstStyle/>
          <a:p>
            <a:r>
              <a:rPr lang="en-US" sz="1200" kern="1200" dirty="0" smtClean="0">
                <a:solidFill>
                  <a:schemeClr val="tx1"/>
                </a:solidFill>
                <a:effectLst/>
                <a:latin typeface="+mn-lt"/>
                <a:ea typeface="+mn-ea"/>
                <a:cs typeface="+mn-cs"/>
              </a:rPr>
              <a:t>Many </a:t>
            </a:r>
            <a:r>
              <a:rPr lang="en-US" sz="1200" kern="1200" dirty="0">
                <a:solidFill>
                  <a:schemeClr val="tx1"/>
                </a:solidFill>
                <a:effectLst/>
                <a:latin typeface="+mn-lt"/>
                <a:ea typeface="+mn-ea"/>
                <a:cs typeface="+mn-cs"/>
              </a:rPr>
              <a:t>examples of predictive analytics can be found literally everywhere today in our society: </a:t>
            </a:r>
          </a:p>
          <a:p>
            <a:pPr lvl="0" fontAlgn="base"/>
            <a:r>
              <a:rPr lang="en-US" sz="1200" u="none" strike="noStrike" kern="1200" dirty="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dirty="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dirty="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dirty="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dirty="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dirty="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dirty="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dirty="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dirty="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dirty="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dirty="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80231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More samples on: https://azure.microsoft.com/en-us/documentation/articles/machine-learning-algorithm-choice/</a:t>
            </a:r>
          </a:p>
          <a:p>
            <a:endParaRPr lang="en-US" dirty="0"/>
          </a:p>
          <a:p>
            <a:r>
              <a:rPr lang="en-US" dirty="0"/>
              <a:t>Mention about Classification,</a:t>
            </a:r>
            <a:r>
              <a:rPr lang="en-US" baseline="0" dirty="0"/>
              <a:t> Regression etc.</a:t>
            </a:r>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solidFill>
                  <a:prstClr val="black"/>
                </a:solidFill>
              </a:rPr>
              <a:pPr/>
              <a:t>5/30/17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085878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44</a:t>
            </a:fld>
            <a:endParaRPr lang="en-US"/>
          </a:p>
        </p:txBody>
      </p:sp>
    </p:spTree>
    <p:extLst>
      <p:ext uri="{BB962C8B-B14F-4D97-AF65-F5344CB8AC3E}">
        <p14:creationId xmlns:p14="http://schemas.microsoft.com/office/powerpoint/2010/main" val="38252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www.gartner.com</a:t>
            </a:r>
            <a:r>
              <a:rPr lang="en-US" dirty="0"/>
              <a:t>/</a:t>
            </a:r>
            <a:r>
              <a:rPr lang="en-US" dirty="0" err="1"/>
              <a:t>smarterwithgartner</a:t>
            </a:r>
            <a:r>
              <a:rPr lang="en-US" dirty="0"/>
              <a:t>/gartners-top-10-technology-trends-2017/</a:t>
            </a:r>
          </a:p>
        </p:txBody>
      </p:sp>
      <p:sp>
        <p:nvSpPr>
          <p:cNvPr id="4" name="Slide Number Placeholder 3"/>
          <p:cNvSpPr>
            <a:spLocks noGrp="1"/>
          </p:cNvSpPr>
          <p:nvPr>
            <p:ph type="sldNum" sz="quarter" idx="10"/>
          </p:nvPr>
        </p:nvSpPr>
        <p:spPr/>
        <p:txBody>
          <a:bodyPr/>
          <a:lstStyle/>
          <a:p>
            <a:fld id="{E9584EBF-07BF-B54E-87BD-A4038F24E3DC}" type="slidenum">
              <a:rPr lang="en-US" smtClean="0"/>
              <a:t>7</a:t>
            </a:fld>
            <a:endParaRPr lang="en-US"/>
          </a:p>
        </p:txBody>
      </p:sp>
    </p:spTree>
    <p:extLst>
      <p:ext uri="{BB962C8B-B14F-4D97-AF65-F5344CB8AC3E}">
        <p14:creationId xmlns:p14="http://schemas.microsoft.com/office/powerpoint/2010/main" val="2048948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 </a:t>
            </a:r>
          </a:p>
          <a:p>
            <a:r>
              <a:rPr lang="en-US" dirty="0" smtClean="0"/>
              <a:t>https://</a:t>
            </a:r>
            <a:r>
              <a:rPr lang="en-US" dirty="0" err="1" smtClean="0"/>
              <a:t>hbr.org</a:t>
            </a:r>
            <a:r>
              <a:rPr lang="en-US" dirty="0" smtClean="0"/>
              <a:t>/2016/11/what-artificial-intelligence-can-and-cant-do-right-now</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45</a:t>
            </a:fld>
            <a:endParaRPr lang="en-US"/>
          </a:p>
        </p:txBody>
      </p:sp>
    </p:spTree>
    <p:extLst>
      <p:ext uri="{BB962C8B-B14F-4D97-AF65-F5344CB8AC3E}">
        <p14:creationId xmlns:p14="http://schemas.microsoft.com/office/powerpoint/2010/main" val="1223936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https://</a:t>
            </a:r>
            <a:r>
              <a:rPr lang="en-US" dirty="0" err="1" smtClean="0"/>
              <a:t>www.forbes.com</a:t>
            </a:r>
            <a:r>
              <a:rPr lang="en-US" dirty="0" smtClean="0"/>
              <a:t>/sites/</a:t>
            </a:r>
            <a:r>
              <a:rPr lang="en-US" dirty="0" err="1" smtClean="0"/>
              <a:t>bernardmarr</a:t>
            </a:r>
            <a:r>
              <a:rPr lang="en-US" dirty="0" smtClean="0"/>
              <a:t>/2016/09/30/what-are-the-top-10-use-cases-for-machine-learning-and-ai/#27cb9e3494c9</a:t>
            </a:r>
          </a:p>
          <a:p>
            <a:endParaRPr lang="en-US" dirty="0" smtClean="0"/>
          </a:p>
          <a:p>
            <a:r>
              <a:rPr lang="en-US" dirty="0" smtClean="0"/>
              <a:t>https://deeplearning4j.org/</a:t>
            </a:r>
            <a:r>
              <a:rPr lang="en-US" dirty="0" err="1" smtClean="0"/>
              <a:t>use_cases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48</a:t>
            </a:fld>
            <a:endParaRPr lang="en-US"/>
          </a:p>
        </p:txBody>
      </p:sp>
    </p:spTree>
    <p:extLst>
      <p:ext uri="{BB962C8B-B14F-4D97-AF65-F5344CB8AC3E}">
        <p14:creationId xmlns:p14="http://schemas.microsoft.com/office/powerpoint/2010/main" val="931286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50</a:t>
            </a:fld>
            <a:endParaRPr lang="en-US"/>
          </a:p>
        </p:txBody>
      </p:sp>
    </p:spTree>
    <p:extLst>
      <p:ext uri="{BB962C8B-B14F-4D97-AF65-F5344CB8AC3E}">
        <p14:creationId xmlns:p14="http://schemas.microsoft.com/office/powerpoint/2010/main" val="1374595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51</a:t>
            </a:fld>
            <a:endParaRPr lang="en-US"/>
          </a:p>
        </p:txBody>
      </p:sp>
    </p:spTree>
    <p:extLst>
      <p:ext uri="{BB962C8B-B14F-4D97-AF65-F5344CB8AC3E}">
        <p14:creationId xmlns:p14="http://schemas.microsoft.com/office/powerpoint/2010/main" val="32314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really</a:t>
            </a:r>
          </a:p>
          <a:p>
            <a:endParaRPr lang="en-US" dirty="0" smtClean="0"/>
          </a:p>
          <a:p>
            <a:r>
              <a:rPr lang="en-US" dirty="0" smtClean="0"/>
              <a:t>At</a:t>
            </a:r>
            <a:r>
              <a:rPr lang="en-US" baseline="0" dirty="0" smtClean="0"/>
              <a:t> the end of the day they are all doing </a:t>
            </a:r>
            <a:r>
              <a:rPr lang="en-US" baseline="0" dirty="0" err="1" smtClean="0"/>
              <a:t>Mathemetical</a:t>
            </a:r>
            <a:r>
              <a:rPr lang="en-US" baseline="0" dirty="0" smtClean="0"/>
              <a:t> processing and implementing the same Algorithms</a:t>
            </a:r>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54</a:t>
            </a:fld>
            <a:endParaRPr lang="en-US"/>
          </a:p>
        </p:txBody>
      </p:sp>
    </p:spTree>
    <p:extLst>
      <p:ext uri="{BB962C8B-B14F-4D97-AF65-F5344CB8AC3E}">
        <p14:creationId xmlns:p14="http://schemas.microsoft.com/office/powerpoint/2010/main" val="254572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61</a:t>
            </a:fld>
            <a:endParaRPr lang="en-US"/>
          </a:p>
        </p:txBody>
      </p:sp>
    </p:spTree>
    <p:extLst>
      <p:ext uri="{BB962C8B-B14F-4D97-AF65-F5344CB8AC3E}">
        <p14:creationId xmlns:p14="http://schemas.microsoft.com/office/powerpoint/2010/main" val="339110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78</a:t>
            </a:fld>
            <a:endParaRPr lang="en-US"/>
          </a:p>
        </p:txBody>
      </p:sp>
    </p:spTree>
    <p:extLst>
      <p:ext uri="{BB962C8B-B14F-4D97-AF65-F5344CB8AC3E}">
        <p14:creationId xmlns:p14="http://schemas.microsoft.com/office/powerpoint/2010/main" val="1562053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hlinkClick r:id="rId3"/>
              </a:rPr>
              <a:t>http://www.businesswire.com/news/home/20161026005031/en/Worldwide-Cognitive-Systems-Artificial-Intelligence-Revenues-Forecast</a:t>
            </a:r>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8</a:t>
            </a:fld>
            <a:endParaRPr lang="en-US"/>
          </a:p>
        </p:txBody>
      </p:sp>
    </p:spTree>
    <p:extLst>
      <p:ext uri="{BB962C8B-B14F-4D97-AF65-F5344CB8AC3E}">
        <p14:creationId xmlns:p14="http://schemas.microsoft.com/office/powerpoint/2010/main" val="112922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Interestin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9</a:t>
            </a:fld>
            <a:endParaRPr lang="en-US"/>
          </a:p>
        </p:txBody>
      </p:sp>
    </p:spTree>
    <p:extLst>
      <p:ext uri="{BB962C8B-B14F-4D97-AF65-F5344CB8AC3E}">
        <p14:creationId xmlns:p14="http://schemas.microsoft.com/office/powerpoint/2010/main" val="78782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10</a:t>
            </a:fld>
            <a:endParaRPr lang="en-US"/>
          </a:p>
        </p:txBody>
      </p:sp>
    </p:spTree>
    <p:extLst>
      <p:ext uri="{BB962C8B-B14F-4D97-AF65-F5344CB8AC3E}">
        <p14:creationId xmlns:p14="http://schemas.microsoft.com/office/powerpoint/2010/main" val="161606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11</a:t>
            </a:fld>
            <a:endParaRPr lang="en-US"/>
          </a:p>
        </p:txBody>
      </p:sp>
    </p:spTree>
    <p:extLst>
      <p:ext uri="{BB962C8B-B14F-4D97-AF65-F5344CB8AC3E}">
        <p14:creationId xmlns:p14="http://schemas.microsoft.com/office/powerpoint/2010/main" val="197561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Learning</a:t>
            </a:r>
          </a:p>
          <a:p>
            <a:endParaRPr lang="en-US" dirty="0" smtClean="0"/>
          </a:p>
          <a:p>
            <a:r>
              <a:rPr lang="en-US" sz="1200" dirty="0" smtClean="0"/>
              <a:t>Biologically inspired by the brain and neurons</a:t>
            </a:r>
          </a:p>
          <a:p>
            <a:endParaRPr lang="en-US" sz="1200" dirty="0" smtClean="0"/>
          </a:p>
          <a:p>
            <a:r>
              <a:rPr lang="en-US" sz="1200" dirty="0" smtClean="0"/>
              <a:t>Deep Learning are stacked Layers of Neural Layers</a:t>
            </a:r>
          </a:p>
          <a:p>
            <a:r>
              <a:rPr lang="en-US" sz="1200" dirty="0" smtClean="0"/>
              <a:t>Neural layers</a:t>
            </a:r>
          </a:p>
          <a:p>
            <a:endParaRPr lang="en-US" sz="1200" dirty="0" smtClean="0"/>
          </a:p>
          <a:p>
            <a:endParaRPr lang="en-US" dirty="0" smtClean="0"/>
          </a:p>
          <a:p>
            <a:endParaRPr lang="en-US" dirty="0" smtClean="0"/>
          </a:p>
          <a:p>
            <a:endParaRPr lang="en-US" dirty="0" smtClean="0"/>
          </a:p>
          <a:p>
            <a:r>
              <a:rPr lang="en-US" dirty="0" smtClean="0"/>
              <a:t>https</a:t>
            </a:r>
            <a:r>
              <a:rPr lang="en-US" dirty="0"/>
              <a:t>://</a:t>
            </a:r>
            <a:r>
              <a:rPr lang="en-US" dirty="0" err="1"/>
              <a:t>en.wikipedia.org</a:t>
            </a:r>
            <a:r>
              <a:rPr lang="en-US" dirty="0"/>
              <a:t>/wiki/</a:t>
            </a:r>
            <a:r>
              <a:rPr lang="en-US" dirty="0" err="1"/>
              <a:t>Turing_test</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Frank Rosenblatt’s </a:t>
            </a:r>
            <a:r>
              <a:rPr lang="en-US" sz="1200" b="1" i="0" u="sng" kern="1200" dirty="0">
                <a:solidFill>
                  <a:schemeClr val="tx1"/>
                </a:solidFill>
                <a:effectLst/>
                <a:latin typeface="+mn-lt"/>
                <a:ea typeface="+mn-ea"/>
                <a:cs typeface="+mn-cs"/>
                <a:hlinkClick r:id="rId3"/>
              </a:rPr>
              <a:t>Perceptron</a:t>
            </a:r>
            <a:endParaRPr lang="en-US" dirty="0"/>
          </a:p>
          <a:p>
            <a:r>
              <a:rPr lang="en-US" dirty="0"/>
              <a:t>http://</a:t>
            </a:r>
            <a:r>
              <a:rPr lang="en-US" dirty="0" err="1"/>
              <a:t>psycnet.apa.org</a:t>
            </a:r>
            <a:r>
              <a:rPr lang="en-US" dirty="0"/>
              <a:t>/</a:t>
            </a:r>
            <a:r>
              <a:rPr lang="en-US" dirty="0" err="1"/>
              <a:t>index.cfm?fa</a:t>
            </a:r>
            <a:r>
              <a:rPr lang="en-US" dirty="0"/>
              <a:t>=</a:t>
            </a:r>
            <a:r>
              <a:rPr lang="en-US" dirty="0" err="1"/>
              <a:t>buy.optionToBuy&amp;id</a:t>
            </a:r>
            <a:r>
              <a:rPr lang="en-US" dirty="0"/>
              <a:t>=1959-09865-001</a:t>
            </a:r>
          </a:p>
          <a:p>
            <a:r>
              <a:rPr lang="en-US" sz="1200" b="0" i="0" kern="1200" dirty="0">
                <a:solidFill>
                  <a:schemeClr val="tx1"/>
                </a:solidFill>
                <a:effectLst/>
                <a:latin typeface="+mn-lt"/>
                <a:ea typeface="+mn-ea"/>
                <a:cs typeface="+mn-cs"/>
              </a:rPr>
              <a:t>A psychologist, Rosenblatt conceived of the </a:t>
            </a:r>
            <a:r>
              <a:rPr lang="en-US" sz="1200" b="0" i="0" kern="1200" dirty="0" err="1">
                <a:solidFill>
                  <a:schemeClr val="tx1"/>
                </a:solidFill>
                <a:effectLst/>
                <a:latin typeface="+mn-lt"/>
                <a:ea typeface="+mn-ea"/>
                <a:cs typeface="+mn-cs"/>
              </a:rPr>
              <a:t>Percetron</a:t>
            </a:r>
            <a:r>
              <a:rPr lang="en-US" sz="1200" b="0" i="0" kern="1200" dirty="0">
                <a:solidFill>
                  <a:schemeClr val="tx1"/>
                </a:solidFill>
                <a:effectLst/>
                <a:latin typeface="+mn-lt"/>
                <a:ea typeface="+mn-ea"/>
                <a:cs typeface="+mn-cs"/>
              </a:rPr>
              <a:t> as a simplified mathematical model of how the neurons in our brains operate: it takes a set of binary inputs (nearby neurons), multiplies each input by a continuous valued weight (the synapse strength to each nearby neuron), and thresholds the sum of these weighted inputs to output a 1 if the sum is big enough and otherwise a 0 (in the same way neurons either fire or do not). Most of the inputs to a Perceptron are either some data or the output of another Perceptron, but an extra detail is that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also have one special ‘bias’ input, which just has a value of 1 and basically ensures that more functions are computable with the same input by being able to offset the summed value. This model of the neuron built on the work of Warren McCulloch and Walter Pitts </a:t>
            </a:r>
            <a:r>
              <a:rPr lang="en-US" sz="1200" b="0" i="0" u="sng" kern="1200" dirty="0">
                <a:solidFill>
                  <a:schemeClr val="tx1"/>
                </a:solidFill>
                <a:effectLst/>
                <a:latin typeface="+mn-lt"/>
                <a:ea typeface="+mn-ea"/>
                <a:cs typeface="+mn-cs"/>
                <a:hlinkClick r:id="rId4"/>
              </a:rPr>
              <a:t>Mcculoch-Pitts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who showed that a neuron model that sums binary inputs and outputs a 1 if the sum exceeds a certain threshold value, and otherwise outputs a 0, can model the basic OR/AND/NOT functions. This, in the early days of AI, was a big deal - the predominant thought at the time was that making computers able to perform formal logical reasoning would essentially solve AI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Biological motivation and connections</a:t>
            </a:r>
          </a:p>
          <a:p>
            <a:r>
              <a:rPr lang="en-US" sz="1200" b="0" i="0" kern="1200" dirty="0">
                <a:solidFill>
                  <a:schemeClr val="tx1"/>
                </a:solidFill>
                <a:effectLst/>
                <a:latin typeface="+mn-lt"/>
                <a:ea typeface="+mn-ea"/>
                <a:cs typeface="+mn-cs"/>
              </a:rPr>
              <a:t>The basic computational unit of the brain is a </a:t>
            </a:r>
            <a:r>
              <a:rPr lang="en-US" sz="1200" b="1" i="0" kern="1200" dirty="0">
                <a:solidFill>
                  <a:schemeClr val="tx1"/>
                </a:solidFill>
                <a:effectLst/>
                <a:latin typeface="+mn-lt"/>
                <a:ea typeface="+mn-ea"/>
                <a:cs typeface="+mn-cs"/>
              </a:rPr>
              <a:t>neuron</a:t>
            </a:r>
            <a:r>
              <a:rPr lang="en-US" sz="1200" b="0" i="0" kern="1200" dirty="0">
                <a:solidFill>
                  <a:schemeClr val="tx1"/>
                </a:solidFill>
                <a:effectLst/>
                <a:latin typeface="+mn-lt"/>
                <a:ea typeface="+mn-ea"/>
                <a:cs typeface="+mn-cs"/>
              </a:rPr>
              <a:t>. Approximately 86 billion neurons can be found in the human nervous system and they are connected with approximately 10^14 - 10^15 </a:t>
            </a:r>
            <a:r>
              <a:rPr lang="en-US" sz="1200" b="1" i="0" kern="1200" dirty="0">
                <a:solidFill>
                  <a:schemeClr val="tx1"/>
                </a:solidFill>
                <a:effectLst/>
                <a:latin typeface="+mn-lt"/>
                <a:ea typeface="+mn-ea"/>
                <a:cs typeface="+mn-cs"/>
              </a:rPr>
              <a:t>synapses</a:t>
            </a:r>
            <a:r>
              <a:rPr lang="en-US" sz="1200" b="0" i="0" kern="1200" dirty="0">
                <a:solidFill>
                  <a:schemeClr val="tx1"/>
                </a:solidFill>
                <a:effectLst/>
                <a:latin typeface="+mn-lt"/>
                <a:ea typeface="+mn-ea"/>
                <a:cs typeface="+mn-cs"/>
              </a:rPr>
              <a:t>. The diagram below shows a cartoon drawing of a biological neuron (left) and a common mathematical model (right). Each neuron receives input signals from its </a:t>
            </a:r>
            <a:r>
              <a:rPr lang="en-US" sz="1200" b="1" i="0" kern="1200" dirty="0">
                <a:solidFill>
                  <a:schemeClr val="tx1"/>
                </a:solidFill>
                <a:effectLst/>
                <a:latin typeface="+mn-lt"/>
                <a:ea typeface="+mn-ea"/>
                <a:cs typeface="+mn-cs"/>
              </a:rPr>
              <a:t>dendrites</a:t>
            </a:r>
            <a:r>
              <a:rPr lang="en-US" sz="1200" b="0" i="0" kern="1200" dirty="0">
                <a:solidFill>
                  <a:schemeClr val="tx1"/>
                </a:solidFill>
                <a:effectLst/>
                <a:latin typeface="+mn-lt"/>
                <a:ea typeface="+mn-ea"/>
                <a:cs typeface="+mn-cs"/>
              </a:rPr>
              <a:t> and produces output signals along its (single) </a:t>
            </a:r>
            <a:r>
              <a:rPr lang="en-US" sz="1200" b="1" i="0" kern="1200" dirty="0">
                <a:solidFill>
                  <a:schemeClr val="tx1"/>
                </a:solidFill>
                <a:effectLst/>
                <a:latin typeface="+mn-lt"/>
                <a:ea typeface="+mn-ea"/>
                <a:cs typeface="+mn-cs"/>
              </a:rPr>
              <a:t>axon</a:t>
            </a:r>
            <a:r>
              <a:rPr lang="en-US" sz="1200" b="0" i="0" kern="1200" dirty="0">
                <a:solidFill>
                  <a:schemeClr val="tx1"/>
                </a:solidFill>
                <a:effectLst/>
                <a:latin typeface="+mn-lt"/>
                <a:ea typeface="+mn-ea"/>
                <a:cs typeface="+mn-cs"/>
              </a:rPr>
              <a:t>. The axon eventually branches out and connects via synapses to dendrites of other neurons. In the computational model of a neuron, the signals that travel along the axons (e.g. </a:t>
            </a:r>
            <a:r>
              <a:rPr lang="en-US" sz="1200" b="0" i="0" u="none" strike="noStrike" kern="1200" dirty="0">
                <a:solidFill>
                  <a:schemeClr val="tx1"/>
                </a:solidFill>
                <a:effectLst/>
                <a:latin typeface="+mn-lt"/>
                <a:ea typeface="+mn-ea"/>
                <a:cs typeface="+mn-cs"/>
              </a:rPr>
              <a:t>x0x0</a:t>
            </a:r>
            <a:r>
              <a:rPr lang="en-US" sz="1200" b="0" i="0" kern="1200" dirty="0">
                <a:solidFill>
                  <a:schemeClr val="tx1"/>
                </a:solidFill>
                <a:effectLst/>
                <a:latin typeface="+mn-lt"/>
                <a:ea typeface="+mn-ea"/>
                <a:cs typeface="+mn-cs"/>
              </a:rPr>
              <a:t>) interact multiplicatively (e.g. </a:t>
            </a:r>
            <a:r>
              <a:rPr lang="en-US" sz="1200" b="0" i="0" u="none" strike="noStrike" kern="1200" dirty="0">
                <a:solidFill>
                  <a:schemeClr val="tx1"/>
                </a:solidFill>
                <a:effectLst/>
                <a:latin typeface="+mn-lt"/>
                <a:ea typeface="+mn-ea"/>
                <a:cs typeface="+mn-cs"/>
              </a:rPr>
              <a:t>w0x0w0x0</a:t>
            </a:r>
            <a:r>
              <a:rPr lang="en-US" sz="1200" b="0" i="0" kern="1200" dirty="0">
                <a:solidFill>
                  <a:schemeClr val="tx1"/>
                </a:solidFill>
                <a:effectLst/>
                <a:latin typeface="+mn-lt"/>
                <a:ea typeface="+mn-ea"/>
                <a:cs typeface="+mn-cs"/>
              </a:rPr>
              <a:t>) with the dendrites of the other neuron based on the synaptic strength at that synapse (e.g. </a:t>
            </a:r>
            <a:r>
              <a:rPr lang="en-US" sz="1200" b="0" i="0" u="none" strike="noStrike" kern="1200" dirty="0">
                <a:solidFill>
                  <a:schemeClr val="tx1"/>
                </a:solidFill>
                <a:effectLst/>
                <a:latin typeface="+mn-lt"/>
                <a:ea typeface="+mn-ea"/>
                <a:cs typeface="+mn-cs"/>
              </a:rPr>
              <a:t>w0w0</a:t>
            </a:r>
            <a:r>
              <a:rPr lang="en-US" sz="1200" b="0" i="0" kern="1200" dirty="0">
                <a:solidFill>
                  <a:schemeClr val="tx1"/>
                </a:solidFill>
                <a:effectLst/>
                <a:latin typeface="+mn-lt"/>
                <a:ea typeface="+mn-ea"/>
                <a:cs typeface="+mn-cs"/>
              </a:rPr>
              <a:t>). The idea is that the synaptic strengths (the weights </a:t>
            </a:r>
            <a:r>
              <a:rPr lang="en-US" sz="1200" b="0" i="0" u="none" strike="noStrike" kern="1200" dirty="0" err="1">
                <a:solidFill>
                  <a:schemeClr val="tx1"/>
                </a:solidFill>
                <a:effectLst/>
                <a:latin typeface="+mn-lt"/>
                <a:ea typeface="+mn-ea"/>
                <a:cs typeface="+mn-cs"/>
              </a:rPr>
              <a:t>ww</a:t>
            </a:r>
            <a:r>
              <a:rPr lang="en-US" sz="1200" b="0" i="0" kern="1200" dirty="0">
                <a:solidFill>
                  <a:schemeClr val="tx1"/>
                </a:solidFill>
                <a:effectLst/>
                <a:latin typeface="+mn-lt"/>
                <a:ea typeface="+mn-ea"/>
                <a:cs typeface="+mn-cs"/>
              </a:rPr>
              <a:t>) are learnable and control the strength of influence (and its direction: </a:t>
            </a:r>
            <a:r>
              <a:rPr lang="en-US" sz="1200" b="0" i="0" kern="1200" dirty="0" err="1">
                <a:solidFill>
                  <a:schemeClr val="tx1"/>
                </a:solidFill>
                <a:effectLst/>
                <a:latin typeface="+mn-lt"/>
                <a:ea typeface="+mn-ea"/>
                <a:cs typeface="+mn-cs"/>
              </a:rPr>
              <a:t>excitory</a:t>
            </a:r>
            <a:r>
              <a:rPr lang="en-US" sz="1200" b="0" i="0" kern="1200" dirty="0">
                <a:solidFill>
                  <a:schemeClr val="tx1"/>
                </a:solidFill>
                <a:effectLst/>
                <a:latin typeface="+mn-lt"/>
                <a:ea typeface="+mn-ea"/>
                <a:cs typeface="+mn-cs"/>
              </a:rPr>
              <a:t> (positive weight) or inhibitory (negative weight)) of one neuron on another. In the basic model, the dendrites carry the signal to the cell body where they all get summed. If the final sum is above a certain threshold, the neuron can </a:t>
            </a:r>
            <a:r>
              <a:rPr lang="en-US" sz="1200" b="0" i="1" kern="1200" dirty="0">
                <a:solidFill>
                  <a:schemeClr val="tx1"/>
                </a:solidFill>
                <a:effectLst/>
                <a:latin typeface="+mn-lt"/>
                <a:ea typeface="+mn-ea"/>
                <a:cs typeface="+mn-cs"/>
              </a:rPr>
              <a:t>fire</a:t>
            </a:r>
            <a:r>
              <a:rPr lang="en-US" sz="1200" b="0" i="0" kern="1200" dirty="0">
                <a:solidFill>
                  <a:schemeClr val="tx1"/>
                </a:solidFill>
                <a:effectLst/>
                <a:latin typeface="+mn-lt"/>
                <a:ea typeface="+mn-ea"/>
                <a:cs typeface="+mn-cs"/>
              </a:rPr>
              <a:t>, sending a spike along its axon. In the computational model, we assume that the precise timings of the spikes do not matter, and that only the frequency of the firing communicates information. Based on this </a:t>
            </a:r>
            <a:r>
              <a:rPr lang="en-US" sz="1200" b="0" i="1" kern="1200" dirty="0">
                <a:solidFill>
                  <a:schemeClr val="tx1"/>
                </a:solidFill>
                <a:effectLst/>
                <a:latin typeface="+mn-lt"/>
                <a:ea typeface="+mn-ea"/>
                <a:cs typeface="+mn-cs"/>
              </a:rPr>
              <a:t>rate code</a:t>
            </a:r>
            <a:r>
              <a:rPr lang="en-US" sz="1200" b="0" i="0" kern="1200" dirty="0">
                <a:solidFill>
                  <a:schemeClr val="tx1"/>
                </a:solidFill>
                <a:effectLst/>
                <a:latin typeface="+mn-lt"/>
                <a:ea typeface="+mn-ea"/>
                <a:cs typeface="+mn-cs"/>
              </a:rPr>
              <a:t> interpretation, we model the </a:t>
            </a:r>
            <a:r>
              <a:rPr lang="en-US" sz="1200" b="0" i="1" kern="1200" dirty="0">
                <a:solidFill>
                  <a:schemeClr val="tx1"/>
                </a:solidFill>
                <a:effectLst/>
                <a:latin typeface="+mn-lt"/>
                <a:ea typeface="+mn-ea"/>
                <a:cs typeface="+mn-cs"/>
              </a:rPr>
              <a:t>firing rate</a:t>
            </a:r>
            <a:r>
              <a:rPr lang="en-US" sz="1200" b="0" i="0" kern="1200" dirty="0">
                <a:solidFill>
                  <a:schemeClr val="tx1"/>
                </a:solidFill>
                <a:effectLst/>
                <a:latin typeface="+mn-lt"/>
                <a:ea typeface="+mn-ea"/>
                <a:cs typeface="+mn-cs"/>
              </a:rPr>
              <a:t> of the neuron with an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ff</a:t>
            </a:r>
            <a:r>
              <a:rPr lang="en-US" sz="1200" b="0" i="0" kern="1200" dirty="0">
                <a:solidFill>
                  <a:schemeClr val="tx1"/>
                </a:solidFill>
                <a:effectLst/>
                <a:latin typeface="+mn-lt"/>
                <a:ea typeface="+mn-ea"/>
                <a:cs typeface="+mn-cs"/>
              </a:rPr>
              <a:t>, which represents the frequency of the spikes along the axon. Historically, a common choice of activation function is the </a:t>
            </a:r>
            <a:r>
              <a:rPr lang="en-US" sz="1200" b="1" i="0" kern="1200" dirty="0">
                <a:solidFill>
                  <a:schemeClr val="tx1"/>
                </a:solidFill>
                <a:effectLst/>
                <a:latin typeface="+mn-lt"/>
                <a:ea typeface="+mn-ea"/>
                <a:cs typeface="+mn-cs"/>
              </a:rPr>
              <a:t>sigmoid function</a:t>
            </a:r>
            <a:r>
              <a:rPr lang="en-US" sz="1200" b="0" i="0" kern="1200" dirty="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since it takes a real-valued input (the signal strength after the sum) and squashes it to range between 0 and 1. We will see details of these activation functions later in this section.</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13</a:t>
            </a:fld>
            <a:endParaRPr lang="en-US"/>
          </a:p>
        </p:txBody>
      </p:sp>
    </p:spTree>
    <p:extLst>
      <p:ext uri="{BB962C8B-B14F-4D97-AF65-F5344CB8AC3E}">
        <p14:creationId xmlns:p14="http://schemas.microsoft.com/office/powerpoint/2010/main" val="84252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Tree>
    <p:extLst>
      <p:ext uri="{BB962C8B-B14F-4D97-AF65-F5344CB8AC3E}">
        <p14:creationId xmlns:p14="http://schemas.microsoft.com/office/powerpoint/2010/main" val="1793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idea of creating a ‘thinking’ machine is at least as old as modern computing, if not </a:t>
            </a:r>
            <a:r>
              <a:rPr lang="en-US" sz="1200" b="0" i="0" u="none" strike="noStrike" kern="1200" dirty="0" smtClean="0">
                <a:solidFill>
                  <a:schemeClr val="tx1"/>
                </a:solidFill>
                <a:effectLst/>
                <a:latin typeface="+mn-lt"/>
                <a:ea typeface="+mn-ea"/>
                <a:cs typeface="+mn-cs"/>
                <a:hlinkClick r:id="rId3"/>
              </a:rPr>
              <a:t>even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older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Alan Turing in his seminal paper </a:t>
            </a:r>
            <a:r>
              <a:rPr lang="en-US" sz="1200" b="0" i="0" u="none" strike="noStrike" kern="1200" dirty="0" smtClean="0">
                <a:solidFill>
                  <a:schemeClr val="tx1"/>
                </a:solidFill>
                <a:effectLst/>
                <a:latin typeface="+mn-lt"/>
                <a:ea typeface="+mn-ea"/>
                <a:cs typeface="+mn-cs"/>
                <a:hlinkClick r:id="rId5"/>
              </a:rPr>
              <a:t>‘Computing Machinery and Intelligence’</a:t>
            </a:r>
            <a:r>
              <a:rPr lang="en-US" sz="1200" b="0" i="0" kern="1200" dirty="0" smtClean="0">
                <a:solidFill>
                  <a:schemeClr val="tx1"/>
                </a:solidFill>
                <a:effectLst/>
                <a:latin typeface="+mn-lt"/>
                <a:ea typeface="+mn-ea"/>
                <a:cs typeface="+mn-cs"/>
              </a:rPr>
              <a:t> laid out several criteria to asses whether a machine could be said be intelligent, which has since become known as the </a:t>
            </a:r>
            <a:r>
              <a:rPr lang="en-US" sz="1200" b="0" i="0" u="none" strike="noStrike" kern="1200" dirty="0" smtClean="0">
                <a:solidFill>
                  <a:schemeClr val="tx1"/>
                </a:solidFill>
                <a:effectLst/>
                <a:latin typeface="+mn-lt"/>
                <a:ea typeface="+mn-ea"/>
                <a:cs typeface="+mn-cs"/>
                <a:hlinkClick r:id="rId6"/>
              </a:rPr>
              <a:t>‘Turing test’</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some great explorations on variants of the Turing test, check-out Brain Christian’s book detailing his adventures with the </a:t>
            </a:r>
            <a:r>
              <a:rPr lang="en-US" sz="1200" b="0" i="0" u="none" strike="noStrike" kern="1200" dirty="0" smtClean="0">
                <a:solidFill>
                  <a:schemeClr val="tx1"/>
                </a:solidFill>
                <a:effectLst/>
                <a:latin typeface="+mn-lt"/>
                <a:ea typeface="+mn-ea"/>
                <a:cs typeface="+mn-cs"/>
                <a:hlinkClick r:id="rId7"/>
              </a:rPr>
              <a:t>Loebner Prize</a:t>
            </a:r>
            <a:r>
              <a:rPr lang="en-US" sz="1200" b="0" i="0" kern="1200" dirty="0" smtClean="0">
                <a:solidFill>
                  <a:schemeClr val="tx1"/>
                </a:solidFill>
                <a:effectLst/>
                <a:latin typeface="+mn-lt"/>
                <a:ea typeface="+mn-ea"/>
                <a:cs typeface="+mn-cs"/>
              </a:rPr>
              <a:t> entitled </a:t>
            </a:r>
            <a:r>
              <a:rPr lang="en-US" sz="1200" b="0" i="1" u="none" strike="noStrike" kern="1200" dirty="0" smtClean="0">
                <a:solidFill>
                  <a:schemeClr val="tx1"/>
                </a:solidFill>
                <a:effectLst/>
                <a:latin typeface="+mn-lt"/>
                <a:ea typeface="+mn-ea"/>
                <a:cs typeface="+mn-cs"/>
                <a:hlinkClick r:id="rId8"/>
              </a:rPr>
              <a:t>The Most Human Human</a:t>
            </a:r>
            <a:r>
              <a:rPr lang="en-US" sz="1200" b="0" i="0" kern="1200" dirty="0" smtClean="0">
                <a:solidFill>
                  <a:schemeClr val="tx1"/>
                </a:solidFill>
                <a:effectLst/>
                <a:latin typeface="+mn-lt"/>
                <a:ea typeface="+mn-ea"/>
                <a:cs typeface="+mn-cs"/>
              </a:rPr>
              <a:t> or check the amazing, dramatized version in </a:t>
            </a:r>
            <a:r>
              <a:rPr lang="en-US" sz="1200" b="0" i="0" u="none" strike="noStrike" kern="1200" dirty="0" smtClean="0">
                <a:solidFill>
                  <a:schemeClr val="tx1"/>
                </a:solidFill>
                <a:effectLst/>
                <a:latin typeface="+mn-lt"/>
                <a:ea typeface="+mn-ea"/>
                <a:cs typeface="+mn-cs"/>
                <a:hlinkClick r:id="rId9"/>
              </a:rPr>
              <a:t>Ex-machina</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Alan Turing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tooltip="Edit section: Alan Tur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Researchers in the United Kingdom had been exploring "machine intelligence" for up to ten years prior to the founding of the field of artificial intelligence (</a:t>
            </a:r>
            <a:r>
              <a:rPr lang="en-US" sz="1200" b="0" i="0" u="none" strike="noStrike" kern="1200" dirty="0" smtClean="0">
                <a:solidFill>
                  <a:schemeClr val="tx1"/>
                </a:solidFill>
                <a:effectLst/>
                <a:latin typeface="+mn-lt"/>
                <a:ea typeface="+mn-ea"/>
                <a:cs typeface="+mn-cs"/>
                <a:hlinkClick r:id="rId11" tooltip="Artificial intelligence"/>
              </a:rPr>
              <a:t>AI</a:t>
            </a:r>
            <a:r>
              <a:rPr lang="en-US" sz="1200" b="0" i="0" kern="1200" dirty="0" smtClean="0">
                <a:solidFill>
                  <a:schemeClr val="tx1"/>
                </a:solidFill>
                <a:effectLst/>
                <a:latin typeface="+mn-lt"/>
                <a:ea typeface="+mn-ea"/>
                <a:cs typeface="+mn-cs"/>
              </a:rPr>
              <a:t>) research in 1956.</a:t>
            </a:r>
            <a:r>
              <a:rPr lang="en-US" sz="1200" b="0" i="0" u="none" strike="noStrike" kern="1200" baseline="30000" dirty="0" smtClean="0">
                <a:solidFill>
                  <a:schemeClr val="tx1"/>
                </a:solidFill>
                <a:effectLst/>
                <a:latin typeface="+mn-lt"/>
                <a:ea typeface="+mn-ea"/>
                <a:cs typeface="+mn-cs"/>
                <a:hlinkClick r:id="rId12"/>
              </a:rPr>
              <a:t>[14]</a:t>
            </a:r>
            <a:r>
              <a:rPr lang="en-US" sz="1200" b="0" i="0" kern="1200" dirty="0" smtClean="0">
                <a:solidFill>
                  <a:schemeClr val="tx1"/>
                </a:solidFill>
                <a:effectLst/>
                <a:latin typeface="+mn-lt"/>
                <a:ea typeface="+mn-ea"/>
                <a:cs typeface="+mn-cs"/>
              </a:rPr>
              <a:t> It was a common topic among the members of the </a:t>
            </a:r>
            <a:r>
              <a:rPr lang="en-US" sz="1200" b="0" i="0" u="none" strike="noStrike" kern="1200" dirty="0" smtClean="0">
                <a:solidFill>
                  <a:schemeClr val="tx1"/>
                </a:solidFill>
                <a:effectLst/>
                <a:latin typeface="+mn-lt"/>
                <a:ea typeface="+mn-ea"/>
                <a:cs typeface="+mn-cs"/>
                <a:hlinkClick r:id="rId13" tooltip="Ratio Club"/>
              </a:rPr>
              <a:t>Ratio Club</a:t>
            </a:r>
            <a:r>
              <a:rPr lang="en-US" sz="1200" b="0" i="0" kern="1200" dirty="0" smtClean="0">
                <a:solidFill>
                  <a:schemeClr val="tx1"/>
                </a:solidFill>
                <a:effectLst/>
                <a:latin typeface="+mn-lt"/>
                <a:ea typeface="+mn-ea"/>
                <a:cs typeface="+mn-cs"/>
              </a:rPr>
              <a:t>, who were an informal group of British </a:t>
            </a:r>
            <a:r>
              <a:rPr lang="en-US" sz="1200" b="0" i="0" u="none" strike="noStrike" kern="1200" dirty="0" smtClean="0">
                <a:solidFill>
                  <a:schemeClr val="tx1"/>
                </a:solidFill>
                <a:effectLst/>
                <a:latin typeface="+mn-lt"/>
                <a:ea typeface="+mn-ea"/>
                <a:cs typeface="+mn-cs"/>
                <a:hlinkClick r:id="rId14" tooltip="Cybernetics"/>
              </a:rPr>
              <a:t>cybernetics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5" tooltip="Electronics"/>
              </a:rPr>
              <a:t>electronics</a:t>
            </a:r>
            <a:r>
              <a:rPr lang="en-US" sz="1200" b="0" i="0" kern="1200" dirty="0" smtClean="0">
                <a:solidFill>
                  <a:schemeClr val="tx1"/>
                </a:solidFill>
                <a:effectLst/>
                <a:latin typeface="+mn-lt"/>
                <a:ea typeface="+mn-ea"/>
                <a:cs typeface="+mn-cs"/>
              </a:rPr>
              <a:t> researchers that included </a:t>
            </a:r>
            <a:r>
              <a:rPr lang="en-US" sz="1200" b="0" i="0" u="none" strike="noStrike" kern="1200" dirty="0" smtClean="0">
                <a:solidFill>
                  <a:schemeClr val="tx1"/>
                </a:solidFill>
                <a:effectLst/>
                <a:latin typeface="+mn-lt"/>
                <a:ea typeface="+mn-ea"/>
                <a:cs typeface="+mn-cs"/>
                <a:hlinkClick r:id="rId16" tooltip="Alan Turing"/>
              </a:rPr>
              <a:t>Alan Turing</a:t>
            </a:r>
            <a:r>
              <a:rPr lang="en-US" sz="1200" b="0" i="0" kern="1200" dirty="0" smtClean="0">
                <a:solidFill>
                  <a:schemeClr val="tx1"/>
                </a:solidFill>
                <a:effectLst/>
                <a:latin typeface="+mn-lt"/>
                <a:ea typeface="+mn-ea"/>
                <a:cs typeface="+mn-cs"/>
              </a:rPr>
              <a:t>, after whom the test is named.</a:t>
            </a:r>
            <a:r>
              <a:rPr lang="en-US" sz="1200" b="0" i="0" u="none" strike="noStrike" kern="1200" baseline="30000" dirty="0" smtClean="0">
                <a:solidFill>
                  <a:schemeClr val="tx1"/>
                </a:solidFill>
                <a:effectLst/>
                <a:latin typeface="+mn-lt"/>
                <a:ea typeface="+mn-ea"/>
                <a:cs typeface="+mn-cs"/>
                <a:hlinkClick r:id="rId17"/>
              </a:rPr>
              <a:t>[15]</a:t>
            </a:r>
            <a:endParaRPr lang="en-US" sz="1200" b="0" i="0" kern="1200" dirty="0" smtClean="0">
              <a:solidFill>
                <a:schemeClr val="tx1"/>
              </a:solidFill>
              <a:effectLst/>
              <a:latin typeface="+mn-lt"/>
              <a:ea typeface="+mn-ea"/>
              <a:cs typeface="+mn-cs"/>
            </a:endParaRPr>
          </a:p>
          <a:p>
            <a:r>
              <a:rPr lang="en-US" dirty="0" smtClean="0"/>
              <a:t/>
            </a:r>
            <a:br>
              <a:rPr lang="en-US" dirty="0" smtClean="0"/>
            </a:br>
            <a:r>
              <a:rPr lang="en-US" sz="1200" b="0" i="0" kern="1200" dirty="0" smtClean="0">
                <a:solidFill>
                  <a:schemeClr val="tx1"/>
                </a:solidFill>
                <a:effectLst/>
                <a:latin typeface="+mn-lt"/>
                <a:ea typeface="+mn-ea"/>
                <a:cs typeface="+mn-cs"/>
              </a:rPr>
              <a:t>Turing, in particular, had been tackling the notion of machine intelligence since at least 1941</a:t>
            </a:r>
            <a:r>
              <a:rPr lang="en-US" sz="1200" b="0" i="0" u="none" strike="noStrike" kern="1200" baseline="30000" dirty="0" smtClean="0">
                <a:solidFill>
                  <a:schemeClr val="tx1"/>
                </a:solidFill>
                <a:effectLst/>
                <a:latin typeface="+mn-lt"/>
                <a:ea typeface="+mn-ea"/>
                <a:cs typeface="+mn-cs"/>
                <a:hlinkClick r:id="rId18"/>
              </a:rPr>
              <a:t>[16]</a:t>
            </a:r>
            <a:r>
              <a:rPr lang="en-US" sz="1200" b="0" i="0" kern="1200" dirty="0" smtClean="0">
                <a:solidFill>
                  <a:schemeClr val="tx1"/>
                </a:solidFill>
                <a:effectLst/>
                <a:latin typeface="+mn-lt"/>
                <a:ea typeface="+mn-ea"/>
                <a:cs typeface="+mn-cs"/>
              </a:rPr>
              <a:t> and one of the earliest-known mentions of "computer intelligence" was made by him in 1947.</a:t>
            </a:r>
            <a:r>
              <a:rPr lang="en-US" sz="1200" b="0" i="0" u="none" strike="noStrike" kern="1200" baseline="30000" dirty="0" smtClean="0">
                <a:solidFill>
                  <a:schemeClr val="tx1"/>
                </a:solidFill>
                <a:effectLst/>
                <a:latin typeface="+mn-lt"/>
                <a:ea typeface="+mn-ea"/>
                <a:cs typeface="+mn-cs"/>
                <a:hlinkClick r:id="rId19"/>
              </a:rPr>
              <a:t>[17]</a:t>
            </a:r>
            <a:r>
              <a:rPr lang="en-US" sz="1200" b="0" i="0" kern="1200" dirty="0" smtClean="0">
                <a:solidFill>
                  <a:schemeClr val="tx1"/>
                </a:solidFill>
                <a:effectLst/>
                <a:latin typeface="+mn-lt"/>
                <a:ea typeface="+mn-ea"/>
                <a:cs typeface="+mn-cs"/>
              </a:rPr>
              <a:t> In Turing's report, "Intelligent Machinery",</a:t>
            </a:r>
            <a:r>
              <a:rPr lang="en-US" sz="1200" b="0" i="0" u="none" strike="noStrike" kern="1200" baseline="30000" dirty="0" smtClean="0">
                <a:solidFill>
                  <a:schemeClr val="tx1"/>
                </a:solidFill>
                <a:effectLst/>
                <a:latin typeface="+mn-lt"/>
                <a:ea typeface="+mn-ea"/>
                <a:cs typeface="+mn-cs"/>
                <a:hlinkClick r:id="rId20"/>
              </a:rPr>
              <a:t>[18]</a:t>
            </a:r>
            <a:r>
              <a:rPr lang="en-US" sz="1200" b="0" i="0" kern="1200" dirty="0" smtClean="0">
                <a:solidFill>
                  <a:schemeClr val="tx1"/>
                </a:solidFill>
                <a:effectLst/>
                <a:latin typeface="+mn-lt"/>
                <a:ea typeface="+mn-ea"/>
                <a:cs typeface="+mn-cs"/>
              </a:rPr>
              <a:t> he investigated "the question of whether or not it is possible for machinery to show intelligent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21"/>
              </a:rPr>
              <a:t>[19]</a:t>
            </a:r>
            <a:r>
              <a:rPr lang="en-US" sz="1200" b="0" i="0" kern="1200" dirty="0" smtClean="0">
                <a:solidFill>
                  <a:schemeClr val="tx1"/>
                </a:solidFill>
                <a:effectLst/>
                <a:latin typeface="+mn-lt"/>
                <a:ea typeface="+mn-ea"/>
                <a:cs typeface="+mn-cs"/>
              </a:rPr>
              <a:t> and, as part of that investigation, proposed what may be considered the forerunner to his later tests: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Minsky</a:t>
            </a:r>
          </a:p>
          <a:p>
            <a:r>
              <a:rPr lang="en-US" sz="1200" b="0" i="0" kern="1200" dirty="0" smtClean="0">
                <a:solidFill>
                  <a:schemeClr val="tx1"/>
                </a:solidFill>
                <a:effectLst/>
                <a:latin typeface="+mn-lt"/>
                <a:ea typeface="+mn-ea"/>
                <a:cs typeface="+mn-cs"/>
              </a:rPr>
              <a:t>Along with the double-PhD wielding </a:t>
            </a:r>
            <a:r>
              <a:rPr lang="en-US" sz="1200" b="0" i="0" u="none" strike="noStrike" kern="1200" dirty="0" smtClean="0">
                <a:solidFill>
                  <a:schemeClr val="tx1"/>
                </a:solidFill>
                <a:effectLst/>
                <a:latin typeface="+mn-lt"/>
                <a:ea typeface="+mn-ea"/>
                <a:cs typeface="+mn-cs"/>
                <a:hlinkClick r:id="rId22"/>
              </a:rPr>
              <a:t>Seymor Papert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Minksy</a:t>
            </a:r>
            <a:r>
              <a:rPr lang="en-US" sz="1200" b="0" i="0" kern="1200" dirty="0" smtClean="0">
                <a:solidFill>
                  <a:schemeClr val="tx1"/>
                </a:solidFill>
                <a:effectLst/>
                <a:latin typeface="+mn-lt"/>
                <a:ea typeface="+mn-ea"/>
                <a:cs typeface="+mn-cs"/>
              </a:rPr>
              <a:t> wrote a book entitled </a:t>
            </a:r>
            <a:r>
              <a:rPr lang="en-US" sz="1200" b="0" i="1" u="none" strike="noStrike" kern="1200" dirty="0" smtClean="0">
                <a:solidFill>
                  <a:schemeClr val="tx1"/>
                </a:solidFill>
                <a:effectLst/>
                <a:latin typeface="+mn-lt"/>
                <a:ea typeface="+mn-ea"/>
                <a:cs typeface="+mn-cs"/>
                <a:hlinkClick r:id="rId23"/>
              </a:rPr>
              <a:t>Perceptrons</a:t>
            </a:r>
            <a:r>
              <a:rPr lang="en-US" sz="1200" b="0" i="0" kern="1200" dirty="0" smtClean="0">
                <a:solidFill>
                  <a:schemeClr val="tx1"/>
                </a:solidFill>
                <a:effectLst/>
                <a:latin typeface="+mn-lt"/>
                <a:ea typeface="+mn-ea"/>
                <a:cs typeface="+mn-cs"/>
              </a:rPr>
              <a:t> that effectively killed the perceptron, ending embryonic idea of a neural net. They showed that the perceptron was incapable of learning the simple exclusive-or (XOR) function. Worse, they </a:t>
            </a:r>
            <a:r>
              <a:rPr lang="en-US" sz="1200" b="0" i="1" kern="1200" dirty="0" smtClean="0">
                <a:solidFill>
                  <a:schemeClr val="tx1"/>
                </a:solidFill>
                <a:effectLst/>
                <a:latin typeface="+mn-lt"/>
                <a:ea typeface="+mn-ea"/>
                <a:cs typeface="+mn-cs"/>
              </a:rPr>
              <a:t>proved</a:t>
            </a:r>
            <a:r>
              <a:rPr lang="en-US" sz="1200" b="0" i="0" kern="1200" dirty="0" smtClean="0">
                <a:solidFill>
                  <a:schemeClr val="tx1"/>
                </a:solidFill>
                <a:effectLst/>
                <a:latin typeface="+mn-lt"/>
                <a:ea typeface="+mn-ea"/>
                <a:cs typeface="+mn-cs"/>
              </a:rPr>
              <a:t> that it was theoretically impossible for it to learn such a function, no matter how long you let it train. Now this isn’t surprising to us, as the model implied by the perceptron is a linear one and the XOR function is nonlinear, but at the time this was enough to kill all research on neural nets and usher in the first AI winter.</a:t>
            </a:r>
          </a:p>
          <a:p>
            <a:endParaRPr lang="en-US" b="1" dirty="0" smtClean="0"/>
          </a:p>
          <a:p>
            <a:r>
              <a:rPr lang="en-US" b="1" dirty="0" err="1" smtClean="0"/>
              <a:t>Geoffery</a:t>
            </a:r>
            <a:r>
              <a:rPr lang="en-US" b="1" baseline="0" dirty="0" smtClean="0"/>
              <a:t> Hinton</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4"/>
              </a:rPr>
              <a:t>George Bool’s</a:t>
            </a:r>
            <a:r>
              <a:rPr lang="en-US" sz="1200" b="0" i="0" kern="1200" dirty="0" smtClean="0">
                <a:solidFill>
                  <a:schemeClr val="tx1"/>
                </a:solidFill>
                <a:effectLst/>
                <a:latin typeface="+mn-lt"/>
                <a:ea typeface="+mn-ea"/>
                <a:cs typeface="+mn-cs"/>
              </a:rPr>
              <a:t> great-great-grandson, a man by the name of </a:t>
            </a:r>
            <a:r>
              <a:rPr lang="en-US" sz="1200" b="0" i="0" u="none" strike="noStrike" kern="1200" dirty="0" smtClean="0">
                <a:solidFill>
                  <a:schemeClr val="tx1"/>
                </a:solidFill>
                <a:effectLst/>
                <a:latin typeface="+mn-lt"/>
                <a:ea typeface="+mn-ea"/>
                <a:cs typeface="+mn-cs"/>
                <a:hlinkClick r:id="rId25"/>
              </a:rPr>
              <a:t>Geoff Hinton</a:t>
            </a:r>
            <a:r>
              <a:rPr lang="en-US" sz="1200" b="0" i="0" kern="1200" dirty="0" smtClean="0">
                <a:solidFill>
                  <a:schemeClr val="tx1"/>
                </a:solidFill>
                <a:effectLst/>
                <a:latin typeface="+mn-lt"/>
                <a:ea typeface="+mn-ea"/>
                <a:cs typeface="+mn-cs"/>
              </a:rPr>
              <a:t>, finished his PhD studying neural networks in 1978 and by 1986 had moved to the institute for cognitive science at UC San Diego. Along with </a:t>
            </a:r>
            <a:r>
              <a:rPr lang="en-US" sz="1200" b="0" i="0" u="none" strike="noStrike" kern="1200" dirty="0" smtClean="0">
                <a:solidFill>
                  <a:schemeClr val="tx1"/>
                </a:solidFill>
                <a:effectLst/>
                <a:latin typeface="+mn-lt"/>
                <a:ea typeface="+mn-ea"/>
                <a:cs typeface="+mn-cs"/>
                <a:hlinkClick r:id="rId26"/>
              </a:rPr>
              <a:t>David Rumelhart</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a:rPr>
              <a:t>Ronald Williams</a:t>
            </a:r>
            <a:r>
              <a:rPr lang="en-US" sz="1200" b="0" i="0" kern="1200" dirty="0" smtClean="0">
                <a:solidFill>
                  <a:schemeClr val="tx1"/>
                </a:solidFill>
                <a:effectLst/>
                <a:latin typeface="+mn-lt"/>
                <a:ea typeface="+mn-ea"/>
                <a:cs typeface="+mn-cs"/>
              </a:rPr>
              <a:t>, Hinton published a paper entitled </a:t>
            </a:r>
            <a:r>
              <a:rPr lang="en-US" sz="1200" b="0" i="0" u="none" strike="noStrike" kern="1200" dirty="0" smtClean="0">
                <a:solidFill>
                  <a:schemeClr val="tx1"/>
                </a:solidFill>
                <a:effectLst/>
                <a:latin typeface="+mn-lt"/>
                <a:ea typeface="+mn-ea"/>
                <a:cs typeface="+mn-cs"/>
                <a:hlinkClick r:id="rId28"/>
              </a:rPr>
              <a:t>“Learning representations by back-propagating errors”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algorithm works by taking the derivative of the network’s loss function and back-propagating the errors to update the parameters in the lower layers, hence the common moniker </a:t>
            </a:r>
            <a:r>
              <a:rPr lang="en-US" sz="1200" b="1" i="0" kern="1200" dirty="0" err="1" smtClean="0">
                <a:solidFill>
                  <a:schemeClr val="tx1"/>
                </a:solidFill>
                <a:effectLst/>
                <a:latin typeface="+mn-lt"/>
                <a:ea typeface="+mn-ea"/>
                <a:cs typeface="+mn-cs"/>
              </a:rPr>
              <a:t>backprop</a:t>
            </a:r>
            <a:r>
              <a:rPr lang="en-US" sz="1200" b="0" i="0" kern="1200" dirty="0" smtClean="0">
                <a:solidFill>
                  <a:schemeClr val="tx1"/>
                </a:solidFill>
                <a:effectLst/>
                <a:latin typeface="+mn-lt"/>
                <a:ea typeface="+mn-ea"/>
                <a:cs typeface="+mn-cs"/>
              </a:rPr>
              <a:t>. Though </a:t>
            </a:r>
            <a:r>
              <a:rPr lang="en-US" sz="1200" b="0" i="0" kern="1200" dirty="0" err="1" smtClean="0">
                <a:solidFill>
                  <a:schemeClr val="tx1"/>
                </a:solidFill>
                <a:effectLst/>
                <a:latin typeface="+mn-lt"/>
                <a:ea typeface="+mn-ea"/>
                <a:cs typeface="+mn-cs"/>
              </a:rPr>
              <a:t>Rumelhart</a:t>
            </a:r>
            <a:r>
              <a:rPr lang="en-US" sz="1200" b="0" i="0" kern="1200" dirty="0" smtClean="0">
                <a:solidFill>
                  <a:schemeClr val="tx1"/>
                </a:solidFill>
                <a:effectLst/>
                <a:latin typeface="+mn-lt"/>
                <a:ea typeface="+mn-ea"/>
                <a:cs typeface="+mn-cs"/>
              </a:rPr>
              <a:t>, Hinton and Williams are often credited for inventing </a:t>
            </a:r>
            <a:r>
              <a:rPr lang="en-US" sz="1200" b="0" i="0" kern="1200" dirty="0" err="1" smtClean="0">
                <a:solidFill>
                  <a:schemeClr val="tx1"/>
                </a:solidFill>
                <a:effectLst/>
                <a:latin typeface="+mn-lt"/>
                <a:ea typeface="+mn-ea"/>
                <a:cs typeface="+mn-cs"/>
              </a:rPr>
              <a:t>backprop</a:t>
            </a:r>
            <a:r>
              <a:rPr lang="en-US" sz="1200" b="0" i="0" kern="1200" dirty="0" smtClean="0">
                <a:solidFill>
                  <a:schemeClr val="tx1"/>
                </a:solidFill>
                <a:effectLst/>
                <a:latin typeface="+mn-lt"/>
                <a:ea typeface="+mn-ea"/>
                <a:cs typeface="+mn-cs"/>
              </a:rPr>
              <a:t>, this is </a:t>
            </a:r>
            <a:r>
              <a:rPr lang="en-US" sz="1200" b="0" i="0" u="none" strike="noStrike" kern="1200" dirty="0" smtClean="0">
                <a:solidFill>
                  <a:schemeClr val="tx1"/>
                </a:solidFill>
                <a:effectLst/>
                <a:latin typeface="+mn-lt"/>
                <a:ea typeface="+mn-ea"/>
                <a:cs typeface="+mn-cs"/>
                <a:hlinkClick r:id="rId29"/>
              </a:rPr>
              <a:t>disputed</a:t>
            </a:r>
            <a:r>
              <a:rPr lang="en-US" sz="1200" b="0" i="0" kern="1200" dirty="0" smtClean="0">
                <a:solidFill>
                  <a:schemeClr val="tx1"/>
                </a:solidFill>
                <a:effectLst/>
                <a:latin typeface="+mn-lt"/>
                <a:ea typeface="+mn-ea"/>
                <a:cs typeface="+mn-cs"/>
              </a:rPr>
              <a:t> by some. There is something of a long standing controversy between the deep learning “conspiracy” of </a:t>
            </a:r>
            <a:r>
              <a:rPr lang="en-US" sz="1200" b="0" i="0" u="none" strike="noStrike" kern="1200" dirty="0" smtClean="0">
                <a:solidFill>
                  <a:schemeClr val="tx1"/>
                </a:solidFill>
                <a:effectLst/>
                <a:latin typeface="+mn-lt"/>
                <a:ea typeface="+mn-ea"/>
                <a:cs typeface="+mn-cs"/>
                <a:hlinkClick r:id="rId30"/>
              </a:rPr>
              <a:t>Geoff Hinton</a:t>
            </a:r>
            <a:r>
              <a:rPr lang="en-US" sz="1200" b="0" i="0" kern="1200" dirty="0" smtClean="0">
                <a:solidFill>
                  <a:schemeClr val="tx1"/>
                </a:solidFill>
                <a:effectLst/>
                <a:latin typeface="+mn-lt"/>
                <a:ea typeface="+mn-ea"/>
                <a:cs typeface="+mn-cs"/>
              </a:rPr>
              <a:t> /Yann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1"/>
              </a:rPr>
              <a:t>Yoshua Bengio</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32"/>
              </a:rPr>
              <a:t>Jürgen Schmidhuber</a:t>
            </a:r>
            <a:r>
              <a:rPr lang="en-US" sz="1200" b="0" i="0" kern="1200" dirty="0" smtClean="0">
                <a:solidFill>
                  <a:schemeClr val="tx1"/>
                </a:solidFill>
                <a:effectLst/>
                <a:latin typeface="+mn-lt"/>
                <a:ea typeface="+mn-ea"/>
                <a:cs typeface="+mn-cs"/>
              </a:rPr>
              <a:t> as to who should actually be credited with several key developments, but that’s an issue best left tabled for now.</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algorithm lead to some early successes, notably in training </a:t>
            </a:r>
            <a:r>
              <a:rPr lang="en-US" sz="1200" b="1" i="0" kern="1200" dirty="0" err="1" smtClean="0">
                <a:solidFill>
                  <a:schemeClr val="tx1"/>
                </a:solidFill>
                <a:effectLst/>
                <a:latin typeface="+mn-lt"/>
                <a:ea typeface="+mn-ea"/>
                <a:cs typeface="+mn-cs"/>
              </a:rPr>
              <a:t>convoluational</a:t>
            </a:r>
            <a:r>
              <a:rPr lang="en-US" sz="1200" b="1" i="0" kern="1200" dirty="0" smtClean="0">
                <a:solidFill>
                  <a:schemeClr val="tx1"/>
                </a:solidFill>
                <a:effectLst/>
                <a:latin typeface="+mn-lt"/>
                <a:ea typeface="+mn-ea"/>
                <a:cs typeface="+mn-cs"/>
              </a:rPr>
              <a:t> neural nets</a:t>
            </a:r>
            <a:r>
              <a:rPr lang="en-US" sz="1200" b="0" i="0" kern="1200" dirty="0" smtClean="0">
                <a:solidFill>
                  <a:schemeClr val="tx1"/>
                </a:solidFill>
                <a:effectLst/>
                <a:latin typeface="+mn-lt"/>
                <a:ea typeface="+mn-ea"/>
                <a:cs typeface="+mn-cs"/>
              </a:rPr>
              <a:t> (aka CNNs, also referred to using the less pronounceable </a:t>
            </a:r>
            <a:r>
              <a:rPr lang="en-US" sz="1200" b="0" i="0" kern="1200" dirty="0" err="1" smtClean="0">
                <a:solidFill>
                  <a:schemeClr val="tx1"/>
                </a:solidFill>
                <a:effectLst/>
                <a:latin typeface="+mn-lt"/>
                <a:ea typeface="+mn-ea"/>
                <a:cs typeface="+mn-cs"/>
              </a:rPr>
              <a:t>convnets</a:t>
            </a:r>
            <a:r>
              <a:rPr lang="en-US" sz="1200" b="0" i="0" kern="1200" dirty="0" smtClean="0">
                <a:solidFill>
                  <a:schemeClr val="tx1"/>
                </a:solidFill>
                <a:effectLst/>
                <a:latin typeface="+mn-lt"/>
                <a:ea typeface="+mn-ea"/>
                <a:cs typeface="+mn-cs"/>
              </a:rPr>
              <a:t>) to recognize handwritten digits, a project which was speared headed by Yann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 at AT&amp;T </a:t>
            </a:r>
            <a:r>
              <a:rPr lang="en-US" sz="1200" b="0" i="0" u="none" strike="noStrike" kern="1200" dirty="0" smtClean="0">
                <a:solidFill>
                  <a:schemeClr val="tx1"/>
                </a:solidFill>
                <a:effectLst/>
                <a:latin typeface="+mn-lt"/>
                <a:ea typeface="+mn-ea"/>
                <a:cs typeface="+mn-cs"/>
                <a:hlinkClick r:id="rId33"/>
              </a:rPr>
              <a:t>Bell Labs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Geoff</a:t>
            </a:r>
            <a:r>
              <a:rPr lang="en-US" sz="1200" b="1" i="0" kern="1200" baseline="0" dirty="0" smtClean="0">
                <a:solidFill>
                  <a:schemeClr val="tx1"/>
                </a:solidFill>
                <a:effectLst/>
                <a:latin typeface="+mn-lt"/>
                <a:ea typeface="+mn-ea"/>
                <a:cs typeface="+mn-cs"/>
              </a:rPr>
              <a:t> Hinton on Deep Learning (Interesting video on challenges he faced)</a:t>
            </a:r>
            <a:endParaRPr lang="en-US" sz="1200" b="1" i="0" kern="1200" dirty="0" smtClean="0">
              <a:solidFill>
                <a:schemeClr val="tx1"/>
              </a:solidFill>
              <a:effectLst/>
              <a:latin typeface="+mn-lt"/>
              <a:ea typeface="+mn-ea"/>
              <a:cs typeface="+mn-cs"/>
            </a:endParaRPr>
          </a:p>
          <a:p>
            <a:r>
              <a:rPr lang="en-US" dirty="0" smtClean="0"/>
              <a:t>  https://</a:t>
            </a:r>
            <a:r>
              <a:rPr lang="en-US" dirty="0" err="1" smtClean="0"/>
              <a:t>www.youtube.com</a:t>
            </a:r>
            <a:r>
              <a:rPr lang="en-US" dirty="0" smtClean="0"/>
              <a:t>/</a:t>
            </a:r>
            <a:r>
              <a:rPr lang="en-US" dirty="0" err="1" smtClean="0"/>
              <a:t>watch?v</a:t>
            </a:r>
            <a:r>
              <a:rPr lang="en-US" dirty="0" smtClean="0"/>
              <a:t>=uAu3jQWaN6E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Around 2006, Hinton once again declared that he knew </a:t>
            </a:r>
            <a:r>
              <a:rPr lang="en-US" sz="1200" b="0" i="0" u="none" strike="noStrike" kern="1200" dirty="0" smtClean="0">
                <a:solidFill>
                  <a:schemeClr val="tx1"/>
                </a:solidFill>
                <a:effectLst/>
                <a:latin typeface="+mn-lt"/>
                <a:ea typeface="+mn-ea"/>
                <a:cs typeface="+mn-cs"/>
                <a:hlinkClick r:id="rId34"/>
              </a:rPr>
              <a:t>how the brain works</a:t>
            </a:r>
            <a:r>
              <a:rPr lang="en-US" sz="1200" b="0" i="0" kern="1200" dirty="0" smtClean="0">
                <a:solidFill>
                  <a:schemeClr val="tx1"/>
                </a:solidFill>
                <a:effectLst/>
                <a:latin typeface="+mn-lt"/>
                <a:ea typeface="+mn-ea"/>
                <a:cs typeface="+mn-cs"/>
              </a:rPr>
              <a:t>, and introduced the idea of </a:t>
            </a:r>
            <a:r>
              <a:rPr lang="en-US" sz="1200" b="0" i="0" u="none" strike="noStrike" kern="1200" dirty="0" smtClean="0">
                <a:solidFill>
                  <a:schemeClr val="tx1"/>
                </a:solidFill>
                <a:effectLst/>
                <a:latin typeface="+mn-lt"/>
                <a:ea typeface="+mn-ea"/>
                <a:cs typeface="+mn-cs"/>
                <a:hlinkClick r:id="rId35"/>
              </a:rPr>
              <a:t>unsupervised pretraining</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36"/>
              </a:rPr>
              <a:t>deep belief nets</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21</a:t>
            </a:fld>
            <a:endParaRPr lang="en-US"/>
          </a:p>
        </p:txBody>
      </p:sp>
    </p:spTree>
    <p:extLst>
      <p:ext uri="{BB962C8B-B14F-4D97-AF65-F5344CB8AC3E}">
        <p14:creationId xmlns:p14="http://schemas.microsoft.com/office/powerpoint/2010/main" val="1846540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02D97E4-5014-B145-BC48-17107C46A08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D97E4-5014-B145-BC48-17107C46A08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D97E4-5014-B145-BC48-17107C46A08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55306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1"/>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1" y="644770"/>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314901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186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D97E4-5014-B145-BC48-17107C46A08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2D97E4-5014-B145-BC48-17107C46A08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02D97E4-5014-B145-BC48-17107C46A088}"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2D97E4-5014-B145-BC48-17107C46A088}" type="datetimeFigureOut">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02D97E4-5014-B145-BC48-17107C46A088}" type="datetimeFigureOut">
              <a:rPr lang="en-US" smtClean="0"/>
              <a:t>5/30/17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D97E4-5014-B145-BC48-17107C46A088}" type="datetimeFigureOut">
              <a:rPr lang="en-US" smtClean="0"/>
              <a:t>5/30/17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2D97E4-5014-B145-BC48-17107C46A088}"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2D97E4-5014-B145-BC48-17107C46A088}"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D97E4-5014-B145-BC48-17107C46A088}" type="datetimeFigureOut">
              <a:rPr lang="en-US" smtClean="0"/>
              <a:t>5/30/17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6FCBE-23AB-F64F-B3D4-23D7992B8677}" type="slidenum">
              <a:rPr lang="en-US" smtClean="0"/>
              <a:t>‹#›</a:t>
            </a:fld>
            <a:endParaRPr lang="en-US"/>
          </a:p>
        </p:txBody>
      </p:sp>
    </p:spTree>
    <p:extLst>
      <p:ext uri="{BB962C8B-B14F-4D97-AF65-F5344CB8AC3E}">
        <p14:creationId xmlns:p14="http://schemas.microsoft.com/office/powerpoint/2010/main" val="14548654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microsoft.com/office/2011/relationships/webextension" Target="../webextensions/webextension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tiff"/></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Restricted_Boltzmann_machine" TargetMode="External"/><Relationship Id="rId4" Type="http://schemas.openxmlformats.org/officeDocument/2006/relationships/hyperlink" Target="http://www.cs.toronto.edu/~kriz/" TargetMode="External"/><Relationship Id="rId5" Type="http://schemas.openxmlformats.org/officeDocument/2006/relationships/hyperlink" Target="http://www.cs.toronto.edu/~ilya/"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diagramData" Target="../diagrams/data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png"/><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4.pn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cloud.google.com/product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studio.azureml.net/" TargetMode="External"/><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 Id="rId3" Type="http://schemas.openxmlformats.org/officeDocument/2006/relationships/image" Target="../media/image51.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77.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a:t>
            </a: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Content Placeholder 6" title="Web Video Player"/>
              <p:cNvGraphicFramePr>
                <a:graphicFrameLocks noGrp="1"/>
              </p:cNvGraphicFramePr>
              <p:nvPr>
                <p:ph idx="1"/>
                <p:extLst>
                  <p:ext uri="{D42A27DB-BD31-4B8C-83A1-F6EECF244321}">
                    <p14:modId xmlns:p14="http://schemas.microsoft.com/office/powerpoint/2010/main" val="2094360858"/>
                  </p:ext>
                </p:extLst>
              </p:nvPr>
            </p:nvGraphicFramePr>
            <p:xfrm>
              <a:off x="0" y="0"/>
              <a:ext cx="12192000" cy="671885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7" name="Content Placeholder 6" title="Web Video Player"/>
              <p:cNvPicPr>
                <a:picLocks noGrp="1" noRot="1" noChangeAspect="1" noMove="1" noResize="1" noEditPoints="1" noAdjustHandles="1" noChangeArrowheads="1" noChangeShapeType="1"/>
              </p:cNvPicPr>
              <p:nvPr/>
            </p:nvPicPr>
            <p:blipFill>
              <a:blip r:embed="rId3"/>
              <a:stretch>
                <a:fillRect/>
              </a:stretch>
            </p:blipFill>
            <p:spPr>
              <a:xfrm>
                <a:off x="0" y="0"/>
                <a:ext cx="12192000" cy="6718852"/>
              </a:xfrm>
              <a:prstGeom prst="rect">
                <a:avLst/>
              </a:prstGeom>
            </p:spPr>
          </p:pic>
        </mc:Fallback>
      </mc:AlternateContent>
    </p:spTree>
    <p:extLst>
      <p:ext uri="{BB962C8B-B14F-4D97-AF65-F5344CB8AC3E}">
        <p14:creationId xmlns:p14="http://schemas.microsoft.com/office/powerpoint/2010/main" val="6105998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a:t>
            </a:r>
            <a:endParaRPr lang="en-US" dirty="0"/>
          </a:p>
        </p:txBody>
      </p:sp>
      <p:sp>
        <p:nvSpPr>
          <p:cNvPr id="3" name="Content Placeholder 2"/>
          <p:cNvSpPr>
            <a:spLocks noGrp="1"/>
          </p:cNvSpPr>
          <p:nvPr>
            <p:ph idx="1"/>
          </p:nvPr>
        </p:nvSpPr>
        <p:spPr/>
        <p:txBody>
          <a:bodyPr/>
          <a:lstStyle/>
          <a:p>
            <a:r>
              <a:rPr lang="en-US" dirty="0" smtClean="0"/>
              <a:t>Artificial Intelligence is the ability for machines to learn and understand  Data, Events, Sensory Inputs without explicitly computing/programming. It is intelligence where machines mimics or excels human capacity to interact with the environment in an independent way without explicit instructions.</a:t>
            </a:r>
          </a:p>
          <a:p>
            <a:endParaRPr lang="en-US" dirty="0" smtClean="0"/>
          </a:p>
          <a:p>
            <a:r>
              <a:rPr lang="en-US" dirty="0" smtClean="0"/>
              <a:t>A general learning paradigm to mimic human’s ability, inspired by Animal/Human Brain</a:t>
            </a:r>
          </a:p>
        </p:txBody>
      </p:sp>
    </p:spTree>
    <p:extLst>
      <p:ext uri="{BB962C8B-B14F-4D97-AF65-F5344CB8AC3E}">
        <p14:creationId xmlns:p14="http://schemas.microsoft.com/office/powerpoint/2010/main" val="1045011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&gt; Deep Learning</a:t>
            </a:r>
            <a:endParaRPr lang="en-US" dirty="0"/>
          </a:p>
        </p:txBody>
      </p:sp>
      <p:sp>
        <p:nvSpPr>
          <p:cNvPr id="3" name="Content Placeholder 2"/>
          <p:cNvSpPr>
            <a:spLocks noGrp="1"/>
          </p:cNvSpPr>
          <p:nvPr>
            <p:ph idx="1"/>
          </p:nvPr>
        </p:nvSpPr>
        <p:spPr/>
        <p:txBody>
          <a:bodyPr/>
          <a:lstStyle/>
          <a:p>
            <a:r>
              <a:rPr lang="en-US" dirty="0" smtClean="0"/>
              <a:t>Artificial Intelligence is the general term used to define Intelligent Systems</a:t>
            </a:r>
          </a:p>
          <a:p>
            <a:endParaRPr lang="en-US" dirty="0"/>
          </a:p>
          <a:p>
            <a:r>
              <a:rPr lang="en-US" b="1" dirty="0" smtClean="0"/>
              <a:t>Deep Learning </a:t>
            </a:r>
            <a:r>
              <a:rPr lang="en-US" dirty="0" smtClean="0"/>
              <a:t>is a set of </a:t>
            </a:r>
            <a:r>
              <a:rPr lang="en-US" b="1" dirty="0" smtClean="0"/>
              <a:t>Algorithms </a:t>
            </a:r>
            <a:r>
              <a:rPr lang="en-US" dirty="0" smtClean="0"/>
              <a:t>that make Artificial Intelligent Systems</a:t>
            </a:r>
            <a:endParaRPr lang="en-US" dirty="0"/>
          </a:p>
        </p:txBody>
      </p:sp>
    </p:spTree>
    <p:extLst>
      <p:ext uri="{BB962C8B-B14F-4D97-AF65-F5344CB8AC3E}">
        <p14:creationId xmlns:p14="http://schemas.microsoft.com/office/powerpoint/2010/main" val="1679268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r>
              <a:rPr lang="en-US" dirty="0" smtClean="0"/>
              <a:t>It a deeply stacked layer of </a:t>
            </a:r>
            <a:r>
              <a:rPr lang="en-US" dirty="0" smtClean="0"/>
              <a:t>Neural Networks</a:t>
            </a:r>
            <a:endParaRPr lang="en-US" dirty="0" smtClean="0"/>
          </a:p>
          <a:p>
            <a:endParaRPr lang="en-US" dirty="0" smtClean="0"/>
          </a:p>
          <a:p>
            <a:r>
              <a:rPr lang="en-US" dirty="0" smtClean="0"/>
              <a:t>Neural Networks are Biologically inspired.</a:t>
            </a:r>
            <a:endParaRPr lang="en-US" dirty="0"/>
          </a:p>
        </p:txBody>
      </p:sp>
    </p:spTree>
    <p:extLst>
      <p:ext uri="{BB962C8B-B14F-4D97-AF65-F5344CB8AC3E}">
        <p14:creationId xmlns:p14="http://schemas.microsoft.com/office/powerpoint/2010/main" val="1224294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a:stretch/>
        </p:blipFill>
        <p:spPr>
          <a:xfrm>
            <a:off x="6711950" y="2237792"/>
            <a:ext cx="4042410" cy="2304173"/>
          </a:xfrm>
          <a:prstGeom prst="rect">
            <a:avLst/>
          </a:prstGeom>
        </p:spPr>
      </p:pic>
      <p:pic>
        <p:nvPicPr>
          <p:cNvPr id="6" name="Picture 5"/>
          <p:cNvPicPr>
            <a:picLocks noChangeAspect="1"/>
          </p:cNvPicPr>
          <p:nvPr/>
        </p:nvPicPr>
        <p:blipFill rotWithShape="1">
          <a:blip r:embed="rId4"/>
          <a:srcRect/>
          <a:stretch/>
        </p:blipFill>
        <p:spPr>
          <a:xfrm>
            <a:off x="1276351" y="2350564"/>
            <a:ext cx="4042409" cy="1728129"/>
          </a:xfrm>
          <a:prstGeom prst="rect">
            <a:avLst/>
          </a:prstGeom>
        </p:spPr>
      </p:pic>
      <p:sp>
        <p:nvSpPr>
          <p:cNvPr id="2" name="Title 1"/>
          <p:cNvSpPr>
            <a:spLocks noGrp="1"/>
          </p:cNvSpPr>
          <p:nvPr>
            <p:ph type="title"/>
          </p:nvPr>
        </p:nvSpPr>
        <p:spPr>
          <a:xfrm>
            <a:off x="821516" y="640263"/>
            <a:ext cx="6204984" cy="1344975"/>
          </a:xfrm>
        </p:spPr>
        <p:txBody>
          <a:bodyPr>
            <a:normAutofit/>
          </a:bodyPr>
          <a:lstStyle/>
          <a:p>
            <a:r>
              <a:rPr lang="en-US" sz="4000"/>
              <a:t>Deep Learning</a:t>
            </a:r>
          </a:p>
        </p:txBody>
      </p:sp>
    </p:spTree>
    <p:extLst>
      <p:ext uri="{BB962C8B-B14F-4D97-AF65-F5344CB8AC3E}">
        <p14:creationId xmlns:p14="http://schemas.microsoft.com/office/powerpoint/2010/main" val="3321894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Mark I Perceptron</a:t>
            </a:r>
          </a:p>
        </p:txBody>
      </p:sp>
      <p:pic>
        <p:nvPicPr>
          <p:cNvPr id="4" name="Picture 3"/>
          <p:cNvPicPr>
            <a:picLocks noChangeAspect="1"/>
          </p:cNvPicPr>
          <p:nvPr/>
        </p:nvPicPr>
        <p:blipFill>
          <a:blip r:embed="rId2"/>
          <a:stretch>
            <a:fillRect/>
          </a:stretch>
        </p:blipFill>
        <p:spPr>
          <a:xfrm>
            <a:off x="2801178" y="1690688"/>
            <a:ext cx="5715000" cy="4838700"/>
          </a:xfrm>
          <a:prstGeom prst="rect">
            <a:avLst/>
          </a:prstGeom>
        </p:spPr>
      </p:pic>
    </p:spTree>
    <p:extLst>
      <p:ext uri="{BB962C8B-B14F-4D97-AF65-F5344CB8AC3E}">
        <p14:creationId xmlns:p14="http://schemas.microsoft.com/office/powerpoint/2010/main" val="1584446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Inspired </a:t>
            </a:r>
            <a:r>
              <a:rPr lang="mr-IN" dirty="0" smtClean="0"/>
              <a:t>–</a:t>
            </a:r>
            <a:r>
              <a:rPr lang="en-US" dirty="0" smtClean="0"/>
              <a:t> Intelligent Machines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6647"/>
            <a:ext cx="10515600" cy="4329294"/>
          </a:xfrm>
        </p:spPr>
      </p:pic>
    </p:spTree>
    <p:extLst>
      <p:ext uri="{BB962C8B-B14F-4D97-AF65-F5344CB8AC3E}">
        <p14:creationId xmlns:p14="http://schemas.microsoft.com/office/powerpoint/2010/main" val="1049714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“one learning algorithm” hypothesis</a:t>
            </a:r>
            <a:endParaRPr lang="en-US" dirty="0"/>
          </a:p>
        </p:txBody>
      </p:sp>
      <p:sp>
        <p:nvSpPr>
          <p:cNvPr id="15" name="TextBox 14"/>
          <p:cNvSpPr txBox="1"/>
          <p:nvPr/>
        </p:nvSpPr>
        <p:spPr>
          <a:xfrm>
            <a:off x="7715338" y="6184245"/>
            <a:ext cx="1210588" cy="253916"/>
          </a:xfrm>
          <a:prstGeom prst="rect">
            <a:avLst/>
          </a:prstGeom>
          <a:noFill/>
        </p:spPr>
        <p:txBody>
          <a:bodyPr wrap="none" rtlCol="0">
            <a:spAutoFit/>
          </a:bodyPr>
          <a:lstStyle/>
          <a:p>
            <a:pPr algn="r">
              <a:spcBef>
                <a:spcPct val="0"/>
              </a:spcBef>
            </a:pPr>
            <a:r>
              <a:rPr lang="en-US" sz="1050" dirty="0">
                <a:solidFill>
                  <a:srgbClr val="53D8FF"/>
                </a:solidFill>
                <a:latin typeface="Arial" pitchFamily="34" charset="0"/>
              </a:rPr>
              <a:t>[Roe et al., 1992]</a:t>
            </a:r>
          </a:p>
        </p:txBody>
      </p:sp>
      <p:pic>
        <p:nvPicPr>
          <p:cNvPr id="27" name="Picture 1" descr="C:\Users\ang\Desktop\Brodmann_41_42.png"/>
          <p:cNvPicPr>
            <a:picLocks noChangeAspect="1" noChangeArrowheads="1"/>
          </p:cNvPicPr>
          <p:nvPr/>
        </p:nvPicPr>
        <p:blipFill>
          <a:blip r:embed="rId2" cstate="print"/>
          <a:srcRect/>
          <a:stretch>
            <a:fillRect/>
          </a:stretch>
        </p:blipFill>
        <p:spPr bwMode="auto">
          <a:xfrm>
            <a:off x="5452509" y="1846973"/>
            <a:ext cx="3336132" cy="2297884"/>
          </a:xfrm>
          <a:prstGeom prst="rect">
            <a:avLst/>
          </a:prstGeom>
          <a:noFill/>
        </p:spPr>
      </p:pic>
      <p:sp>
        <p:nvSpPr>
          <p:cNvPr id="28" name="TextBox 27"/>
          <p:cNvSpPr txBox="1"/>
          <p:nvPr/>
        </p:nvSpPr>
        <p:spPr>
          <a:xfrm>
            <a:off x="5690865" y="4455160"/>
            <a:ext cx="3757022" cy="646331"/>
          </a:xfrm>
          <a:prstGeom prst="rect">
            <a:avLst/>
          </a:prstGeom>
          <a:noFill/>
        </p:spPr>
        <p:txBody>
          <a:bodyPr wrap="square" rtlCol="0">
            <a:spAutoFit/>
          </a:bodyPr>
          <a:lstStyle/>
          <a:p>
            <a:pPr algn="l">
              <a:spcBef>
                <a:spcPct val="0"/>
              </a:spcBef>
            </a:pPr>
            <a:r>
              <a:rPr lang="en-US" dirty="0">
                <a:solidFill>
                  <a:srgbClr val="FFFFFF"/>
                </a:solidFill>
                <a:latin typeface="Arial" charset="0"/>
              </a:rPr>
              <a:t>Auditory cortex learns to see</a:t>
            </a:r>
          </a:p>
          <a:p>
            <a:pPr algn="l">
              <a:spcBef>
                <a:spcPct val="0"/>
              </a:spcBef>
            </a:pPr>
            <a:endParaRPr lang="en-US" dirty="0">
              <a:solidFill>
                <a:srgbClr val="FFFFFF"/>
              </a:solidFill>
              <a:latin typeface="Arial" charset="0"/>
            </a:endParaRPr>
          </a:p>
        </p:txBody>
      </p:sp>
      <p:sp>
        <p:nvSpPr>
          <p:cNvPr id="29" name="TextBox 28"/>
          <p:cNvSpPr txBox="1"/>
          <p:nvPr/>
        </p:nvSpPr>
        <p:spPr>
          <a:xfrm>
            <a:off x="6528022" y="3642250"/>
            <a:ext cx="2086902" cy="308637"/>
          </a:xfrm>
          <a:prstGeom prst="rect">
            <a:avLst/>
          </a:prstGeom>
          <a:solidFill>
            <a:srgbClr val="53D8FF"/>
          </a:solidFill>
          <a:ln w="38100" cap="flat" cmpd="sng" algn="ctr">
            <a:solidFill>
              <a:srgbClr val="FFFFFF"/>
            </a:solidFill>
            <a:prstDash val="solid"/>
          </a:ln>
          <a:effectLst>
            <a:outerShdw blurRad="63500" sx="102000" sy="102000" algn="ctr" rotWithShape="0">
              <a:prstClr val="black">
                <a:alpha val="40000"/>
              </a:prstClr>
            </a:outerShdw>
          </a:effectLst>
        </p:spPr>
        <p:txBody>
          <a:bodyPr rtlCol="0" anchor="ctr" anchorCtr="1"/>
          <a:lstStyle/>
          <a:p>
            <a:pPr algn="ctr" fontAlgn="base">
              <a:lnSpc>
                <a:spcPct val="90000"/>
              </a:lnSpc>
              <a:spcBef>
                <a:spcPct val="0"/>
              </a:spcBef>
              <a:spcAft>
                <a:spcPct val="0"/>
              </a:spcAft>
              <a:defRPr/>
            </a:pPr>
            <a:r>
              <a:rPr lang="en-US" kern="0" dirty="0">
                <a:solidFill>
                  <a:srgbClr val="000000"/>
                </a:solidFill>
                <a:latin typeface="Arial"/>
                <a:cs typeface="Arial"/>
              </a:rPr>
              <a:t>Auditory Cortex</a:t>
            </a:r>
          </a:p>
        </p:txBody>
      </p:sp>
      <p:cxnSp>
        <p:nvCxnSpPr>
          <p:cNvPr id="30" name="Straight Arrow Connector 29"/>
          <p:cNvCxnSpPr/>
          <p:nvPr/>
        </p:nvCxnSpPr>
        <p:spPr bwMode="auto">
          <a:xfrm flipV="1">
            <a:off x="4618074" y="3295672"/>
            <a:ext cx="2637144" cy="393826"/>
          </a:xfrm>
          <a:prstGeom prst="straightConnector1">
            <a:avLst/>
          </a:prstGeom>
          <a:noFill/>
          <a:ln w="57150" cap="flat" cmpd="sng" algn="ctr">
            <a:solidFill>
              <a:srgbClr val="53D8FF"/>
            </a:solidFill>
            <a:prstDash val="solid"/>
            <a:round/>
            <a:headEnd type="none" w="med" len="med"/>
            <a:tailEnd type="arrow"/>
          </a:ln>
          <a:effectLst/>
        </p:spPr>
      </p:cxnSp>
      <p:grpSp>
        <p:nvGrpSpPr>
          <p:cNvPr id="31" name="Group 46"/>
          <p:cNvGrpSpPr>
            <a:grpSpLocks/>
          </p:cNvGrpSpPr>
          <p:nvPr/>
        </p:nvGrpSpPr>
        <p:grpSpPr bwMode="auto">
          <a:xfrm>
            <a:off x="5997763" y="3347985"/>
            <a:ext cx="276222" cy="276222"/>
            <a:chOff x="0" y="2153"/>
            <a:chExt cx="571" cy="574"/>
          </a:xfrm>
        </p:grpSpPr>
        <p:sp>
          <p:nvSpPr>
            <p:cNvPr id="32" name="Line 47"/>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sp>
          <p:nvSpPr>
            <p:cNvPr id="33" name="Line 48"/>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grpSp>
      <p:grpSp>
        <p:nvGrpSpPr>
          <p:cNvPr id="34" name="Group 33"/>
          <p:cNvGrpSpPr/>
          <p:nvPr/>
        </p:nvGrpSpPr>
        <p:grpSpPr>
          <a:xfrm>
            <a:off x="2959396" y="1908535"/>
            <a:ext cx="4295823" cy="1208596"/>
            <a:chOff x="1435395" y="1908535"/>
            <a:chExt cx="4295823" cy="1208596"/>
          </a:xfrm>
        </p:grpSpPr>
        <p:cxnSp>
          <p:nvCxnSpPr>
            <p:cNvPr id="35" name="Straight Arrow Connector 34"/>
            <p:cNvCxnSpPr/>
            <p:nvPr/>
          </p:nvCxnSpPr>
          <p:spPr bwMode="auto">
            <a:xfrm>
              <a:off x="3424238" y="2574925"/>
              <a:ext cx="2306980" cy="542206"/>
            </a:xfrm>
            <a:prstGeom prst="straightConnector1">
              <a:avLst/>
            </a:prstGeom>
            <a:noFill/>
            <a:ln w="57150" cap="flat" cmpd="sng" algn="ctr">
              <a:solidFill>
                <a:srgbClr val="C52B87"/>
              </a:solidFill>
              <a:prstDash val="solid"/>
              <a:round/>
              <a:headEnd type="none" w="med" len="med"/>
              <a:tailEnd type="arrow"/>
            </a:ln>
            <a:effectLst/>
          </p:spPr>
        </p:cxnSp>
        <p:pic>
          <p:nvPicPr>
            <p:cNvPr id="36" name="Picture 35" descr="Eye.png"/>
            <p:cNvPicPr>
              <a:picLocks noChangeAspect="1"/>
            </p:cNvPicPr>
            <p:nvPr/>
          </p:nvPicPr>
          <p:blipFill>
            <a:blip r:embed="rId3" cstate="print"/>
            <a:stretch>
              <a:fillRect/>
            </a:stretch>
          </p:blipFill>
          <p:spPr>
            <a:xfrm>
              <a:off x="1435395" y="1908535"/>
              <a:ext cx="1980812" cy="985756"/>
            </a:xfrm>
            <a:prstGeom prst="rect">
              <a:avLst/>
            </a:prstGeom>
          </p:spPr>
        </p:pic>
      </p:grpSp>
      <p:pic>
        <p:nvPicPr>
          <p:cNvPr id="37" name="Picture 36" descr="Ear.png"/>
          <p:cNvPicPr>
            <a:picLocks noChangeAspect="1"/>
          </p:cNvPicPr>
          <p:nvPr/>
        </p:nvPicPr>
        <p:blipFill>
          <a:blip r:embed="rId4" cstate="print"/>
          <a:stretch>
            <a:fillRect/>
          </a:stretch>
        </p:blipFill>
        <p:spPr>
          <a:xfrm>
            <a:off x="3510086" y="3244519"/>
            <a:ext cx="963108" cy="1576388"/>
          </a:xfrm>
          <a:prstGeom prst="rect">
            <a:avLst/>
          </a:prstGeom>
        </p:spPr>
      </p:pic>
    </p:spTree>
    <p:extLst>
      <p:ext uri="{BB962C8B-B14F-4D97-AF65-F5344CB8AC3E}">
        <p14:creationId xmlns:p14="http://schemas.microsoft.com/office/powerpoint/2010/main" val="829141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“one learning algorithm” hypothesis</a:t>
            </a:r>
            <a:endParaRPr lang="en-US" dirty="0"/>
          </a:p>
        </p:txBody>
      </p:sp>
      <p:sp>
        <p:nvSpPr>
          <p:cNvPr id="15" name="TextBox 14"/>
          <p:cNvSpPr txBox="1"/>
          <p:nvPr/>
        </p:nvSpPr>
        <p:spPr>
          <a:xfrm>
            <a:off x="7492520" y="6184245"/>
            <a:ext cx="1433406" cy="253916"/>
          </a:xfrm>
          <a:prstGeom prst="rect">
            <a:avLst/>
          </a:prstGeom>
          <a:noFill/>
        </p:spPr>
        <p:txBody>
          <a:bodyPr wrap="none" rtlCol="0">
            <a:spAutoFit/>
          </a:bodyPr>
          <a:lstStyle/>
          <a:p>
            <a:pPr algn="r">
              <a:spcBef>
                <a:spcPct val="0"/>
              </a:spcBef>
            </a:pPr>
            <a:r>
              <a:rPr lang="en-US" sz="1050" dirty="0">
                <a:solidFill>
                  <a:srgbClr val="53D8FF"/>
                </a:solidFill>
                <a:latin typeface="Arial" pitchFamily="34" charset="0"/>
              </a:rPr>
              <a:t>[</a:t>
            </a:r>
            <a:r>
              <a:rPr lang="en-US" sz="1050" dirty="0" err="1">
                <a:solidFill>
                  <a:srgbClr val="53D8FF"/>
                </a:solidFill>
                <a:latin typeface="Arial" pitchFamily="34" charset="0"/>
              </a:rPr>
              <a:t>Metin</a:t>
            </a:r>
            <a:r>
              <a:rPr lang="en-US" sz="1050" dirty="0">
                <a:solidFill>
                  <a:srgbClr val="53D8FF"/>
                </a:solidFill>
                <a:latin typeface="Arial" pitchFamily="34" charset="0"/>
              </a:rPr>
              <a:t> &amp; Frost, 1989]</a:t>
            </a:r>
          </a:p>
        </p:txBody>
      </p:sp>
      <p:pic>
        <p:nvPicPr>
          <p:cNvPr id="49" name="Picture 2" descr="http://pubpages.unh.edu/~cjy67/Images/hand.png"/>
          <p:cNvPicPr>
            <a:picLocks noChangeAspect="1" noChangeArrowheads="1"/>
          </p:cNvPicPr>
          <p:nvPr/>
        </p:nvPicPr>
        <p:blipFill>
          <a:blip r:embed="rId2" cstate="print"/>
          <a:stretch>
            <a:fillRect/>
          </a:stretch>
        </p:blipFill>
        <p:spPr bwMode="auto">
          <a:xfrm>
            <a:off x="3342168" y="3243049"/>
            <a:ext cx="1424763" cy="145768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http://upload.wikimedia.org/wikipedia/commons/6/66/Postcentral_gy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5378" y="1850064"/>
            <a:ext cx="3340660" cy="229438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p:cNvCxnSpPr/>
          <p:nvPr/>
        </p:nvCxnSpPr>
        <p:spPr bwMode="auto">
          <a:xfrm flipV="1">
            <a:off x="4618074" y="2691442"/>
            <a:ext cx="2497634" cy="998056"/>
          </a:xfrm>
          <a:prstGeom prst="straightConnector1">
            <a:avLst/>
          </a:prstGeom>
          <a:noFill/>
          <a:ln w="57150" cap="flat" cmpd="sng" algn="ctr">
            <a:solidFill>
              <a:srgbClr val="53D8FF"/>
            </a:solidFill>
            <a:prstDash val="solid"/>
            <a:round/>
            <a:headEnd type="none" w="med" len="med"/>
            <a:tailEnd type="arrow"/>
          </a:ln>
          <a:effectLst/>
        </p:spPr>
      </p:cxnSp>
      <p:sp>
        <p:nvSpPr>
          <p:cNvPr id="52" name="TextBox 51"/>
          <p:cNvSpPr txBox="1"/>
          <p:nvPr/>
        </p:nvSpPr>
        <p:spPr>
          <a:xfrm>
            <a:off x="5201747" y="4455160"/>
            <a:ext cx="4317944" cy="646331"/>
          </a:xfrm>
          <a:prstGeom prst="rect">
            <a:avLst/>
          </a:prstGeom>
          <a:noFill/>
        </p:spPr>
        <p:txBody>
          <a:bodyPr wrap="square" rtlCol="0">
            <a:spAutoFit/>
          </a:bodyPr>
          <a:lstStyle/>
          <a:p>
            <a:pPr>
              <a:spcBef>
                <a:spcPct val="0"/>
              </a:spcBef>
            </a:pPr>
            <a:r>
              <a:rPr lang="en-US" dirty="0">
                <a:solidFill>
                  <a:srgbClr val="FFFFFF"/>
                </a:solidFill>
                <a:latin typeface="Arial" charset="0"/>
              </a:rPr>
              <a:t>Somatosensory cortex learns to see</a:t>
            </a:r>
          </a:p>
          <a:p>
            <a:pPr algn="l">
              <a:spcBef>
                <a:spcPct val="0"/>
              </a:spcBef>
            </a:pPr>
            <a:endParaRPr lang="en-US" dirty="0">
              <a:solidFill>
                <a:srgbClr val="FFFFFF"/>
              </a:solidFill>
              <a:latin typeface="Arial" charset="0"/>
            </a:endParaRPr>
          </a:p>
        </p:txBody>
      </p:sp>
      <p:grpSp>
        <p:nvGrpSpPr>
          <p:cNvPr id="53" name="Group 46"/>
          <p:cNvGrpSpPr>
            <a:grpSpLocks/>
          </p:cNvGrpSpPr>
          <p:nvPr/>
        </p:nvGrpSpPr>
        <p:grpSpPr bwMode="auto">
          <a:xfrm>
            <a:off x="5721541" y="3052359"/>
            <a:ext cx="276222" cy="276222"/>
            <a:chOff x="0" y="2153"/>
            <a:chExt cx="571" cy="574"/>
          </a:xfrm>
        </p:grpSpPr>
        <p:sp>
          <p:nvSpPr>
            <p:cNvPr id="54" name="Line 47"/>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sp>
          <p:nvSpPr>
            <p:cNvPr id="55" name="Line 48"/>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grpSp>
      <p:grpSp>
        <p:nvGrpSpPr>
          <p:cNvPr id="56" name="Group 24"/>
          <p:cNvGrpSpPr/>
          <p:nvPr/>
        </p:nvGrpSpPr>
        <p:grpSpPr>
          <a:xfrm>
            <a:off x="2959396" y="1908535"/>
            <a:ext cx="4156313" cy="985756"/>
            <a:chOff x="1435395" y="1908535"/>
            <a:chExt cx="4156313" cy="985756"/>
          </a:xfrm>
        </p:grpSpPr>
        <p:cxnSp>
          <p:nvCxnSpPr>
            <p:cNvPr id="57" name="Straight Arrow Connector 56"/>
            <p:cNvCxnSpPr/>
            <p:nvPr/>
          </p:nvCxnSpPr>
          <p:spPr bwMode="auto">
            <a:xfrm>
              <a:off x="3424238" y="2574925"/>
              <a:ext cx="2167470" cy="116517"/>
            </a:xfrm>
            <a:prstGeom prst="straightConnector1">
              <a:avLst/>
            </a:prstGeom>
            <a:noFill/>
            <a:ln w="57150" cap="flat" cmpd="sng" algn="ctr">
              <a:solidFill>
                <a:srgbClr val="C52B87"/>
              </a:solidFill>
              <a:prstDash val="solid"/>
              <a:round/>
              <a:headEnd type="none" w="med" len="med"/>
              <a:tailEnd type="arrow"/>
            </a:ln>
            <a:effectLst/>
          </p:spPr>
        </p:cxnSp>
        <p:pic>
          <p:nvPicPr>
            <p:cNvPr id="58" name="Picture 57" descr="Eye.png"/>
            <p:cNvPicPr>
              <a:picLocks noChangeAspect="1"/>
            </p:cNvPicPr>
            <p:nvPr/>
          </p:nvPicPr>
          <p:blipFill>
            <a:blip r:embed="rId4" cstate="print"/>
            <a:stretch>
              <a:fillRect/>
            </a:stretch>
          </p:blipFill>
          <p:spPr>
            <a:xfrm>
              <a:off x="1435395" y="1908535"/>
              <a:ext cx="1980812" cy="985756"/>
            </a:xfrm>
            <a:prstGeom prst="rect">
              <a:avLst/>
            </a:prstGeom>
          </p:spPr>
        </p:pic>
      </p:grpSp>
      <p:sp>
        <p:nvSpPr>
          <p:cNvPr id="59" name="TextBox 58"/>
          <p:cNvSpPr txBox="1"/>
          <p:nvPr/>
        </p:nvSpPr>
        <p:spPr>
          <a:xfrm>
            <a:off x="6528022" y="3088731"/>
            <a:ext cx="2561344" cy="308637"/>
          </a:xfrm>
          <a:prstGeom prst="rect">
            <a:avLst/>
          </a:prstGeom>
          <a:solidFill>
            <a:srgbClr val="53D8FF"/>
          </a:solidFill>
          <a:ln w="38100" cap="flat" cmpd="sng" algn="ctr">
            <a:solidFill>
              <a:srgbClr val="FFFFFF"/>
            </a:solidFill>
            <a:prstDash val="solid"/>
          </a:ln>
          <a:effectLst>
            <a:outerShdw blurRad="63500" sx="102000" sy="102000" algn="ctr" rotWithShape="0">
              <a:prstClr val="black">
                <a:alpha val="40000"/>
              </a:prstClr>
            </a:outerShdw>
          </a:effectLst>
        </p:spPr>
        <p:txBody>
          <a:bodyPr rtlCol="0" anchor="ctr" anchorCtr="1"/>
          <a:lstStyle/>
          <a:p>
            <a:pPr algn="ctr" fontAlgn="base">
              <a:lnSpc>
                <a:spcPct val="90000"/>
              </a:lnSpc>
              <a:spcBef>
                <a:spcPct val="0"/>
              </a:spcBef>
              <a:spcAft>
                <a:spcPct val="0"/>
              </a:spcAft>
              <a:defRPr/>
            </a:pPr>
            <a:r>
              <a:rPr lang="en-US" kern="0" dirty="0">
                <a:solidFill>
                  <a:srgbClr val="000000"/>
                </a:solidFill>
                <a:latin typeface="Arial"/>
                <a:cs typeface="Arial"/>
              </a:rPr>
              <a:t>Somatosensory Cortex</a:t>
            </a:r>
          </a:p>
        </p:txBody>
      </p:sp>
    </p:spTree>
    <p:extLst>
      <p:ext uri="{BB962C8B-B14F-4D97-AF65-F5344CB8AC3E}">
        <p14:creationId xmlns:p14="http://schemas.microsoft.com/office/powerpoint/2010/main" val="367317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representations in the brain</a:t>
            </a:r>
            <a:endParaRPr lang="en-US" dirty="0"/>
          </a:p>
        </p:txBody>
      </p:sp>
      <p:sp>
        <p:nvSpPr>
          <p:cNvPr id="7" name="TextBox 6"/>
          <p:cNvSpPr txBox="1"/>
          <p:nvPr/>
        </p:nvSpPr>
        <p:spPr>
          <a:xfrm>
            <a:off x="4748655" y="6570047"/>
            <a:ext cx="5702971" cy="276999"/>
          </a:xfrm>
          <a:prstGeom prst="rect">
            <a:avLst/>
          </a:prstGeom>
          <a:solidFill>
            <a:schemeClr val="tx1"/>
          </a:solidFill>
        </p:spPr>
        <p:txBody>
          <a:bodyPr wrap="none" rtlCol="0">
            <a:spAutoFit/>
          </a:bodyPr>
          <a:lstStyle/>
          <a:p>
            <a:pPr algn="l">
              <a:spcBef>
                <a:spcPct val="0"/>
              </a:spcBef>
            </a:pPr>
            <a:r>
              <a:rPr lang="en-US" sz="1200" dirty="0">
                <a:solidFill>
                  <a:srgbClr val="FFFFFF"/>
                </a:solidFill>
                <a:latin typeface="Arial" charset="0"/>
              </a:rPr>
              <a:t>[BrainPort; Welsh &amp; Blasch, 1997; </a:t>
            </a:r>
            <a:r>
              <a:rPr lang="en-US" sz="1200" dirty="0">
                <a:solidFill>
                  <a:schemeClr val="bg1"/>
                </a:solidFill>
              </a:rPr>
              <a:t>Nagel et al., 2005; Constantine-Paton &amp; Law, 2009</a:t>
            </a:r>
            <a:r>
              <a:rPr lang="en-US" sz="1200" dirty="0">
                <a:solidFill>
                  <a:srgbClr val="FFFFFF"/>
                </a:solidFill>
                <a:latin typeface="Arial" charset="0"/>
              </a:rPr>
              <a:t>]</a:t>
            </a:r>
          </a:p>
        </p:txBody>
      </p:sp>
      <p:grpSp>
        <p:nvGrpSpPr>
          <p:cNvPr id="3" name="Group 22"/>
          <p:cNvGrpSpPr/>
          <p:nvPr/>
        </p:nvGrpSpPr>
        <p:grpSpPr>
          <a:xfrm>
            <a:off x="1217232" y="1317657"/>
            <a:ext cx="8236752" cy="2683589"/>
            <a:chOff x="312040" y="848027"/>
            <a:chExt cx="8236752" cy="2683589"/>
          </a:xfrm>
        </p:grpSpPr>
        <p:pic>
          <p:nvPicPr>
            <p:cNvPr id="3068931" name="Picture 3"/>
            <p:cNvPicPr>
              <a:picLocks noChangeAspect="1" noChangeArrowheads="1"/>
            </p:cNvPicPr>
            <p:nvPr/>
          </p:nvPicPr>
          <p:blipFill>
            <a:blip r:embed="rId3" cstate="print"/>
            <a:srcRect/>
            <a:stretch>
              <a:fillRect/>
            </a:stretch>
          </p:blipFill>
          <p:spPr bwMode="auto">
            <a:xfrm>
              <a:off x="312040" y="1028157"/>
              <a:ext cx="1363007" cy="1897858"/>
            </a:xfrm>
            <a:prstGeom prst="rect">
              <a:avLst/>
            </a:prstGeom>
            <a:noFill/>
            <a:ln w="9525">
              <a:noFill/>
              <a:miter lim="800000"/>
              <a:headEnd/>
              <a:tailEnd/>
            </a:ln>
          </p:spPr>
        </p:pic>
        <p:sp>
          <p:nvSpPr>
            <p:cNvPr id="6" name="TextBox 5"/>
            <p:cNvSpPr txBox="1"/>
            <p:nvPr/>
          </p:nvSpPr>
          <p:spPr>
            <a:xfrm>
              <a:off x="980958" y="2991362"/>
              <a:ext cx="2659702" cy="369332"/>
            </a:xfrm>
            <a:prstGeom prst="rect">
              <a:avLst/>
            </a:prstGeom>
            <a:noFill/>
          </p:spPr>
          <p:txBody>
            <a:bodyPr wrap="none" rtlCol="0">
              <a:spAutoFit/>
            </a:bodyPr>
            <a:lstStyle/>
            <a:p>
              <a:pPr algn="l">
                <a:spcBef>
                  <a:spcPct val="0"/>
                </a:spcBef>
              </a:pPr>
              <a:r>
                <a:rPr lang="en-US" dirty="0">
                  <a:solidFill>
                    <a:srgbClr val="FFFFFF"/>
                  </a:solidFill>
                  <a:latin typeface="Arial" charset="0"/>
                </a:rPr>
                <a:t>Seeing with your tongue</a:t>
              </a:r>
            </a:p>
          </p:txBody>
        </p:sp>
        <p:pic>
          <p:nvPicPr>
            <p:cNvPr id="3068932" name="Picture 4"/>
            <p:cNvPicPr>
              <a:picLocks noChangeAspect="1" noChangeArrowheads="1"/>
            </p:cNvPicPr>
            <p:nvPr/>
          </p:nvPicPr>
          <p:blipFill>
            <a:blip r:embed="rId4" cstate="print"/>
            <a:srcRect l="8283" r="2048"/>
            <a:stretch>
              <a:fillRect/>
            </a:stretch>
          </p:blipFill>
          <p:spPr bwMode="auto">
            <a:xfrm>
              <a:off x="1763325" y="1011803"/>
              <a:ext cx="2644722" cy="1867975"/>
            </a:xfrm>
            <a:prstGeom prst="rect">
              <a:avLst/>
            </a:prstGeom>
            <a:noFill/>
            <a:ln w="9525">
              <a:noFill/>
              <a:miter lim="800000"/>
              <a:headEnd/>
              <a:tailEnd/>
            </a:ln>
          </p:spPr>
        </p:pic>
        <p:sp>
          <p:nvSpPr>
            <p:cNvPr id="10" name="TextBox 9"/>
            <p:cNvSpPr txBox="1"/>
            <p:nvPr/>
          </p:nvSpPr>
          <p:spPr>
            <a:xfrm>
              <a:off x="5373202" y="3162284"/>
              <a:ext cx="3082895" cy="369332"/>
            </a:xfrm>
            <a:prstGeom prst="rect">
              <a:avLst/>
            </a:prstGeom>
            <a:noFill/>
          </p:spPr>
          <p:txBody>
            <a:bodyPr wrap="none" rtlCol="0">
              <a:spAutoFit/>
            </a:bodyPr>
            <a:lstStyle/>
            <a:p>
              <a:pPr algn="l">
                <a:spcBef>
                  <a:spcPct val="0"/>
                </a:spcBef>
              </a:pPr>
              <a:r>
                <a:rPr lang="en-US" dirty="0">
                  <a:solidFill>
                    <a:srgbClr val="FFFFFF"/>
                  </a:solidFill>
                  <a:latin typeface="Arial" charset="0"/>
                </a:rPr>
                <a:t>Human echolocation (sonar)</a:t>
              </a:r>
            </a:p>
          </p:txBody>
        </p:sp>
        <p:pic>
          <p:nvPicPr>
            <p:cNvPr id="3068933" name="Picture 5"/>
            <p:cNvPicPr>
              <a:picLocks noChangeAspect="1" noChangeArrowheads="1"/>
            </p:cNvPicPr>
            <p:nvPr/>
          </p:nvPicPr>
          <p:blipFill>
            <a:blip r:embed="rId5" cstate="print"/>
            <a:srcRect/>
            <a:stretch>
              <a:fillRect/>
            </a:stretch>
          </p:blipFill>
          <p:spPr bwMode="auto">
            <a:xfrm>
              <a:off x="5188905" y="848027"/>
              <a:ext cx="3359887" cy="2267924"/>
            </a:xfrm>
            <a:prstGeom prst="rect">
              <a:avLst/>
            </a:prstGeom>
            <a:noFill/>
            <a:ln w="9525">
              <a:noFill/>
              <a:miter lim="800000"/>
              <a:headEnd/>
              <a:tailEnd/>
            </a:ln>
          </p:spPr>
        </p:pic>
        <p:sp>
          <p:nvSpPr>
            <p:cNvPr id="11" name="Arc 10"/>
            <p:cNvSpPr/>
            <p:nvPr/>
          </p:nvSpPr>
          <p:spPr bwMode="auto">
            <a:xfrm rot="12896089">
              <a:off x="7011341" y="1585487"/>
              <a:ext cx="363137" cy="728568"/>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solidFill>
                  <a:srgbClr val="FFFFFF"/>
                </a:solidFill>
              </a:endParaRPr>
            </a:p>
          </p:txBody>
        </p:sp>
        <p:sp>
          <p:nvSpPr>
            <p:cNvPr id="12" name="Arc 11"/>
            <p:cNvSpPr/>
            <p:nvPr/>
          </p:nvSpPr>
          <p:spPr bwMode="auto">
            <a:xfrm rot="12896089">
              <a:off x="6706543" y="1663460"/>
              <a:ext cx="363137" cy="728568"/>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solidFill>
                  <a:srgbClr val="FFFFFF"/>
                </a:solidFill>
              </a:endParaRPr>
            </a:p>
          </p:txBody>
        </p:sp>
        <p:sp>
          <p:nvSpPr>
            <p:cNvPr id="13" name="Arc 12"/>
            <p:cNvSpPr/>
            <p:nvPr/>
          </p:nvSpPr>
          <p:spPr bwMode="auto">
            <a:xfrm rot="12896089">
              <a:off x="6880206" y="1635104"/>
              <a:ext cx="363137" cy="728568"/>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solidFill>
                  <a:srgbClr val="FFFFFF"/>
                </a:solidFill>
              </a:endParaRPr>
            </a:p>
          </p:txBody>
        </p:sp>
      </p:grpSp>
      <p:grpSp>
        <p:nvGrpSpPr>
          <p:cNvPr id="24" name="Group 23"/>
          <p:cNvGrpSpPr/>
          <p:nvPr/>
        </p:nvGrpSpPr>
        <p:grpSpPr>
          <a:xfrm>
            <a:off x="1226273" y="4201670"/>
            <a:ext cx="4109335" cy="2023536"/>
            <a:chOff x="1153955" y="1931204"/>
            <a:chExt cx="5069460" cy="2496325"/>
          </a:xfrm>
        </p:grpSpPr>
        <p:pic>
          <p:nvPicPr>
            <p:cNvPr id="26" name="Picture 2" descr="C:\Users\ang\Desktop\d704fa5c809ebf8d6f97ef57f6f04ae3f6aec692.pdf - Adobe Acrobat Pro.jpg"/>
            <p:cNvPicPr>
              <a:picLocks noChangeAspect="1" noChangeArrowheads="1"/>
            </p:cNvPicPr>
            <p:nvPr/>
          </p:nvPicPr>
          <p:blipFill>
            <a:blip r:embed="rId6" cstate="print"/>
            <a:srcRect r="46584"/>
            <a:stretch>
              <a:fillRect/>
            </a:stretch>
          </p:blipFill>
          <p:spPr bwMode="auto">
            <a:xfrm>
              <a:off x="1153955" y="1931205"/>
              <a:ext cx="2649945" cy="2491095"/>
            </a:xfrm>
            <a:prstGeom prst="rect">
              <a:avLst/>
            </a:prstGeom>
            <a:noFill/>
          </p:spPr>
        </p:pic>
        <p:pic>
          <p:nvPicPr>
            <p:cNvPr id="27" name="Picture 3" descr="C:\Users\ang\Desktop\photo2.jpg"/>
            <p:cNvPicPr>
              <a:picLocks noChangeAspect="1" noChangeArrowheads="1"/>
            </p:cNvPicPr>
            <p:nvPr/>
          </p:nvPicPr>
          <p:blipFill>
            <a:blip r:embed="rId7" cstate="print"/>
            <a:srcRect l="17308" r="14615"/>
            <a:stretch>
              <a:fillRect/>
            </a:stretch>
          </p:blipFill>
          <p:spPr bwMode="auto">
            <a:xfrm>
              <a:off x="3957520" y="1931204"/>
              <a:ext cx="2265895" cy="2496325"/>
            </a:xfrm>
            <a:prstGeom prst="rect">
              <a:avLst/>
            </a:prstGeom>
            <a:noFill/>
          </p:spPr>
        </p:pic>
      </p:grpSp>
      <p:pic>
        <p:nvPicPr>
          <p:cNvPr id="28" name="Picture 5" descr="C:\Users\ang\Desktop\frog.jpg"/>
          <p:cNvPicPr>
            <a:picLocks noChangeAspect="1" noChangeArrowheads="1"/>
          </p:cNvPicPr>
          <p:nvPr/>
        </p:nvPicPr>
        <p:blipFill>
          <a:blip r:embed="rId8" cstate="print"/>
          <a:srcRect/>
          <a:stretch>
            <a:fillRect/>
          </a:stretch>
        </p:blipFill>
        <p:spPr bwMode="auto">
          <a:xfrm>
            <a:off x="6194917" y="4201670"/>
            <a:ext cx="3917310" cy="2167953"/>
          </a:xfrm>
          <a:prstGeom prst="rect">
            <a:avLst/>
          </a:prstGeom>
          <a:noFill/>
        </p:spPr>
      </p:pic>
      <p:sp>
        <p:nvSpPr>
          <p:cNvPr id="29" name="TextBox 28"/>
          <p:cNvSpPr txBox="1"/>
          <p:nvPr/>
        </p:nvSpPr>
        <p:spPr>
          <a:xfrm>
            <a:off x="2639551" y="6040540"/>
            <a:ext cx="2993127" cy="369332"/>
          </a:xfrm>
          <a:prstGeom prst="rect">
            <a:avLst/>
          </a:prstGeom>
          <a:noFill/>
        </p:spPr>
        <p:txBody>
          <a:bodyPr wrap="none" rtlCol="0">
            <a:spAutoFit/>
          </a:bodyPr>
          <a:lstStyle/>
          <a:p>
            <a:pPr algn="l">
              <a:spcBef>
                <a:spcPct val="0"/>
              </a:spcBef>
            </a:pPr>
            <a:r>
              <a:rPr lang="en-US" dirty="0" err="1">
                <a:solidFill>
                  <a:srgbClr val="FFFFFF"/>
                </a:solidFill>
                <a:latin typeface="Arial" charset="0"/>
              </a:rPr>
              <a:t>Haptic</a:t>
            </a:r>
            <a:r>
              <a:rPr lang="en-US" dirty="0">
                <a:solidFill>
                  <a:srgbClr val="FFFFFF"/>
                </a:solidFill>
                <a:latin typeface="Arial" charset="0"/>
              </a:rPr>
              <a:t> belt: Direction sense</a:t>
            </a:r>
          </a:p>
        </p:txBody>
      </p:sp>
      <p:sp>
        <p:nvSpPr>
          <p:cNvPr id="30" name="TextBox 29"/>
          <p:cNvSpPr txBox="1"/>
          <p:nvPr/>
        </p:nvSpPr>
        <p:spPr>
          <a:xfrm>
            <a:off x="7423208" y="5963730"/>
            <a:ext cx="2206053" cy="369332"/>
          </a:xfrm>
          <a:prstGeom prst="rect">
            <a:avLst/>
          </a:prstGeom>
          <a:noFill/>
        </p:spPr>
        <p:txBody>
          <a:bodyPr wrap="none" rtlCol="0">
            <a:spAutoFit/>
          </a:bodyPr>
          <a:lstStyle/>
          <a:p>
            <a:pPr algn="l">
              <a:spcBef>
                <a:spcPct val="0"/>
              </a:spcBef>
            </a:pPr>
            <a:r>
              <a:rPr lang="en-US" dirty="0">
                <a:solidFill>
                  <a:srgbClr val="FFFFFF"/>
                </a:solidFill>
                <a:latin typeface="Arial" charset="0"/>
              </a:rPr>
              <a:t>Implanting a 3</a:t>
            </a:r>
            <a:r>
              <a:rPr lang="en-US" baseline="30000" dirty="0">
                <a:solidFill>
                  <a:srgbClr val="FFFFFF"/>
                </a:solidFill>
                <a:latin typeface="Arial" charset="0"/>
              </a:rPr>
              <a:t>rd</a:t>
            </a:r>
            <a:r>
              <a:rPr lang="en-US" dirty="0">
                <a:solidFill>
                  <a:srgbClr val="FFFFFF"/>
                </a:solidFill>
                <a:latin typeface="Arial" charset="0"/>
              </a:rPr>
              <a:t> eye</a:t>
            </a:r>
          </a:p>
        </p:txBody>
      </p:sp>
    </p:spTree>
    <p:extLst>
      <p:ext uri="{BB962C8B-B14F-4D97-AF65-F5344CB8AC3E}">
        <p14:creationId xmlns:p14="http://schemas.microsoft.com/office/powerpoint/2010/main" val="164303624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Learning Algorithms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7799714" cy="4351338"/>
          </a:xfrm>
        </p:spPr>
      </p:pic>
    </p:spTree>
    <p:extLst>
      <p:ext uri="{BB962C8B-B14F-4D97-AF65-F5344CB8AC3E}">
        <p14:creationId xmlns:p14="http://schemas.microsoft.com/office/powerpoint/2010/main" val="207412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Disclaimer</a:t>
            </a:r>
          </a:p>
        </p:txBody>
      </p:sp>
      <p:sp>
        <p:nvSpPr>
          <p:cNvPr id="3" name="Content Placeholder 2"/>
          <p:cNvSpPr>
            <a:spLocks noGrp="1"/>
          </p:cNvSpPr>
          <p:nvPr>
            <p:ph idx="1"/>
          </p:nvPr>
        </p:nvSpPr>
        <p:spPr>
          <a:xfrm>
            <a:off x="6049182" y="802638"/>
            <a:ext cx="5408696" cy="5252722"/>
          </a:xfrm>
        </p:spPr>
        <p:txBody>
          <a:bodyPr anchor="ctr">
            <a:normAutofit/>
          </a:bodyPr>
          <a:lstStyle/>
          <a:p>
            <a:r>
              <a:rPr lang="en-US" sz="2400" dirty="0">
                <a:solidFill>
                  <a:schemeClr val="bg1"/>
                </a:solidFill>
              </a:rPr>
              <a:t>The topics covered here are in reference to lot of research work that has been published by notable researchers in the field of artificial intelligence.</a:t>
            </a:r>
          </a:p>
          <a:p>
            <a:r>
              <a:rPr lang="en-US" sz="2400" dirty="0">
                <a:solidFill>
                  <a:schemeClr val="bg1"/>
                </a:solidFill>
              </a:rPr>
              <a:t>The accuracy of the information and historical facts has been collected from various references and are accurate to the best known.</a:t>
            </a:r>
          </a:p>
          <a:p>
            <a:r>
              <a:rPr lang="en-US" sz="2400" dirty="0">
                <a:solidFill>
                  <a:schemeClr val="bg1"/>
                </a:solidFill>
              </a:rPr>
              <a:t>The Videos </a:t>
            </a:r>
            <a:r>
              <a:rPr lang="en-US" sz="2400" dirty="0" smtClean="0">
                <a:solidFill>
                  <a:schemeClr val="bg1"/>
                </a:solidFill>
              </a:rPr>
              <a:t>and </a:t>
            </a:r>
            <a:r>
              <a:rPr lang="en-US" sz="2400" dirty="0" err="1" smtClean="0">
                <a:solidFill>
                  <a:schemeClr val="bg1"/>
                </a:solidFill>
              </a:rPr>
              <a:t>conent</a:t>
            </a:r>
            <a:r>
              <a:rPr lang="en-US" sz="2400" dirty="0" smtClean="0">
                <a:solidFill>
                  <a:schemeClr val="bg1"/>
                </a:solidFill>
              </a:rPr>
              <a:t> referenced </a:t>
            </a:r>
            <a:r>
              <a:rPr lang="en-US" sz="2400" dirty="0">
                <a:solidFill>
                  <a:schemeClr val="bg1"/>
                </a:solidFill>
              </a:rPr>
              <a:t>here are publicly available.</a:t>
            </a:r>
          </a:p>
        </p:txBody>
      </p:sp>
    </p:spTree>
    <p:extLst>
      <p:ext uri="{BB962C8B-B14F-4D97-AF65-F5344CB8AC3E}">
        <p14:creationId xmlns:p14="http://schemas.microsoft.com/office/powerpoint/2010/main" val="4646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842" y="2913772"/>
            <a:ext cx="10515600" cy="1325563"/>
          </a:xfrm>
        </p:spPr>
        <p:txBody>
          <a:bodyPr/>
          <a:lstStyle/>
          <a:p>
            <a:r>
              <a:rPr lang="en-US" dirty="0" smtClean="0"/>
              <a:t>Historical Perspective</a:t>
            </a:r>
            <a:endParaRPr lang="en-US" dirty="0"/>
          </a:p>
        </p:txBody>
      </p:sp>
    </p:spTree>
    <p:extLst>
      <p:ext uri="{BB962C8B-B14F-4D97-AF65-F5344CB8AC3E}">
        <p14:creationId xmlns:p14="http://schemas.microsoft.com/office/powerpoint/2010/main" val="718716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pic>
        <p:nvPicPr>
          <p:cNvPr id="4" name="Picture 3"/>
          <p:cNvPicPr>
            <a:picLocks noChangeAspect="1"/>
          </p:cNvPicPr>
          <p:nvPr/>
        </p:nvPicPr>
        <p:blipFill>
          <a:blip r:embed="rId3"/>
          <a:stretch>
            <a:fillRect/>
          </a:stretch>
        </p:blipFill>
        <p:spPr>
          <a:xfrm>
            <a:off x="493815" y="1511636"/>
            <a:ext cx="9906000" cy="4653452"/>
          </a:xfrm>
          <a:prstGeom prst="rect">
            <a:avLst/>
          </a:prstGeom>
        </p:spPr>
      </p:pic>
      <p:sp>
        <p:nvSpPr>
          <p:cNvPr id="5" name="TextBox 4"/>
          <p:cNvSpPr txBox="1"/>
          <p:nvPr/>
        </p:nvSpPr>
        <p:spPr>
          <a:xfrm>
            <a:off x="2814452" y="6258296"/>
            <a:ext cx="9203377" cy="369332"/>
          </a:xfrm>
          <a:prstGeom prst="rect">
            <a:avLst/>
          </a:prstGeom>
          <a:noFill/>
        </p:spPr>
        <p:txBody>
          <a:bodyPr wrap="square" rtlCol="0">
            <a:spAutoFit/>
          </a:bodyPr>
          <a:lstStyle/>
          <a:p>
            <a:r>
              <a:rPr lang="en-US" dirty="0" smtClean="0"/>
              <a:t>Ref - http://</a:t>
            </a:r>
            <a:r>
              <a:rPr lang="en-US" dirty="0" err="1" smtClean="0"/>
              <a:t>beamandrew.github.io</a:t>
            </a:r>
            <a:r>
              <a:rPr lang="en-US" dirty="0" smtClean="0"/>
              <a:t>/</a:t>
            </a:r>
            <a:r>
              <a:rPr lang="en-US" dirty="0" err="1" smtClean="0"/>
              <a:t>deeplearning</a:t>
            </a:r>
            <a:r>
              <a:rPr lang="en-US" dirty="0" smtClean="0"/>
              <a:t>/2017/02/23/deep_learning_101_part1.html</a:t>
            </a:r>
            <a:endParaRPr lang="en-US" dirty="0"/>
          </a:p>
        </p:txBody>
      </p:sp>
    </p:spTree>
    <p:extLst>
      <p:ext uri="{BB962C8B-B14F-4D97-AF65-F5344CB8AC3E}">
        <p14:creationId xmlns:p14="http://schemas.microsoft.com/office/powerpoint/2010/main" val="641999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Success</a:t>
            </a:r>
            <a:endParaRPr lang="en-US" dirty="0"/>
          </a:p>
        </p:txBody>
      </p:sp>
      <p:sp>
        <p:nvSpPr>
          <p:cNvPr id="3" name="Content Placeholder 2"/>
          <p:cNvSpPr>
            <a:spLocks noGrp="1"/>
          </p:cNvSpPr>
          <p:nvPr>
            <p:ph idx="1"/>
          </p:nvPr>
        </p:nvSpPr>
        <p:spPr/>
        <p:txBody>
          <a:bodyPr/>
          <a:lstStyle/>
          <a:p>
            <a:r>
              <a:rPr lang="en-US" dirty="0" smtClean="0"/>
              <a:t>2006 - </a:t>
            </a:r>
            <a:r>
              <a:rPr lang="en-US" dirty="0"/>
              <a:t>The idea was to train a simple 2-layer unsupervised model like a </a:t>
            </a:r>
            <a:r>
              <a:rPr lang="en-US" dirty="0">
                <a:hlinkClick r:id="rId3"/>
              </a:rPr>
              <a:t>restricted boltzman machine</a:t>
            </a:r>
            <a:r>
              <a:rPr lang="en-US" dirty="0"/>
              <a:t>, freeze all the parameters, stick on a new layer on top and train </a:t>
            </a:r>
            <a:r>
              <a:rPr lang="en-US" i="1" dirty="0"/>
              <a:t>just the parameters</a:t>
            </a:r>
            <a:r>
              <a:rPr lang="en-US" dirty="0"/>
              <a:t> for the new </a:t>
            </a:r>
            <a:r>
              <a:rPr lang="en-US" dirty="0" smtClean="0"/>
              <a:t>layer. </a:t>
            </a:r>
            <a:r>
              <a:rPr lang="mr-IN" dirty="0" smtClean="0"/>
              <a:t>–</a:t>
            </a:r>
            <a:r>
              <a:rPr lang="en-US" dirty="0" smtClean="0"/>
              <a:t> Geoff Hinton.</a:t>
            </a:r>
          </a:p>
          <a:p>
            <a:endParaRPr lang="en-US" dirty="0" smtClean="0"/>
          </a:p>
          <a:p>
            <a:r>
              <a:rPr lang="en-US" b="1" dirty="0" smtClean="0">
                <a:solidFill>
                  <a:srgbClr val="00B050"/>
                </a:solidFill>
                <a:latin typeface="Courier" charset="0"/>
                <a:ea typeface="Courier" charset="0"/>
                <a:cs typeface="Courier" charset="0"/>
              </a:rPr>
              <a:t>2012 </a:t>
            </a:r>
            <a:r>
              <a:rPr lang="mr-IN" b="1" dirty="0" smtClean="0">
                <a:solidFill>
                  <a:srgbClr val="00B050"/>
                </a:solidFill>
                <a:latin typeface="Courier" charset="0"/>
                <a:ea typeface="Courier" charset="0"/>
                <a:cs typeface="Courier" charset="0"/>
              </a:rPr>
              <a:t>–</a:t>
            </a:r>
            <a:r>
              <a:rPr lang="en-US" b="1" dirty="0" smtClean="0">
                <a:solidFill>
                  <a:srgbClr val="00B050"/>
                </a:solidFill>
                <a:latin typeface="Courier" charset="0"/>
                <a:ea typeface="Courier" charset="0"/>
                <a:cs typeface="Courier" charset="0"/>
              </a:rPr>
              <a:t> </a:t>
            </a:r>
            <a:r>
              <a:rPr lang="en-US" b="1" dirty="0">
                <a:solidFill>
                  <a:srgbClr val="00B050"/>
                </a:solidFill>
                <a:latin typeface="Courier" charset="0"/>
                <a:ea typeface="Courier" charset="0"/>
                <a:cs typeface="Courier" charset="0"/>
              </a:rPr>
              <a:t> </a:t>
            </a:r>
            <a:r>
              <a:rPr lang="en-US" b="1" dirty="0">
                <a:solidFill>
                  <a:srgbClr val="00B050"/>
                </a:solidFill>
                <a:latin typeface="Courier" charset="0"/>
                <a:ea typeface="Courier" charset="0"/>
                <a:cs typeface="Courier" charset="0"/>
                <a:hlinkClick r:id="rId4"/>
              </a:rPr>
              <a:t>Alex Krizhevsky</a:t>
            </a:r>
            <a:r>
              <a:rPr lang="en-US" b="1" dirty="0">
                <a:solidFill>
                  <a:srgbClr val="00B050"/>
                </a:solidFill>
                <a:latin typeface="Courier" charset="0"/>
                <a:ea typeface="Courier" charset="0"/>
                <a:cs typeface="Courier" charset="0"/>
              </a:rPr>
              <a:t>, </a:t>
            </a:r>
            <a:r>
              <a:rPr lang="en-US" b="1" dirty="0">
                <a:solidFill>
                  <a:srgbClr val="00B050"/>
                </a:solidFill>
                <a:latin typeface="Courier" charset="0"/>
                <a:ea typeface="Courier" charset="0"/>
                <a:cs typeface="Courier" charset="0"/>
                <a:hlinkClick r:id="rId5"/>
              </a:rPr>
              <a:t>Ilya Sutskever</a:t>
            </a:r>
            <a:r>
              <a:rPr lang="en-US" b="1" dirty="0">
                <a:solidFill>
                  <a:srgbClr val="00B050"/>
                </a:solidFill>
                <a:latin typeface="Courier" charset="0"/>
                <a:ea typeface="Courier" charset="0"/>
                <a:cs typeface="Courier" charset="0"/>
              </a:rPr>
              <a:t>, and Geoff Hinton entered a submission that would halve the existing error rate to 16%</a:t>
            </a:r>
          </a:p>
        </p:txBody>
      </p:sp>
    </p:spTree>
    <p:extLst>
      <p:ext uri="{BB962C8B-B14F-4D97-AF65-F5344CB8AC3E}">
        <p14:creationId xmlns:p14="http://schemas.microsoft.com/office/powerpoint/2010/main" val="1024355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842" y="2913772"/>
            <a:ext cx="10515600" cy="1325563"/>
          </a:xfrm>
        </p:spPr>
        <p:txBody>
          <a:bodyPr/>
          <a:lstStyle/>
          <a:p>
            <a:r>
              <a:rPr lang="en-US" dirty="0" smtClean="0"/>
              <a:t>Modern Success</a:t>
            </a:r>
            <a:endParaRPr lang="en-US" dirty="0"/>
          </a:p>
        </p:txBody>
      </p:sp>
    </p:spTree>
    <p:extLst>
      <p:ext uri="{BB962C8B-B14F-4D97-AF65-F5344CB8AC3E}">
        <p14:creationId xmlns:p14="http://schemas.microsoft.com/office/powerpoint/2010/main" val="16215701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ILSRVC </a:t>
            </a:r>
            <a:r>
              <a:rPr lang="mr-IN" dirty="0" smtClean="0"/>
              <a:t>–</a:t>
            </a:r>
            <a:r>
              <a:rPr lang="en-US" dirty="0" smtClean="0"/>
              <a:t> </a:t>
            </a:r>
            <a:r>
              <a:rPr lang="en-US" dirty="0" err="1" smtClean="0"/>
              <a:t>Imagenet</a:t>
            </a:r>
            <a:endParaRPr lang="en-US" dirty="0"/>
          </a:p>
        </p:txBody>
      </p:sp>
      <p:pic>
        <p:nvPicPr>
          <p:cNvPr id="4" name="Picture 3"/>
          <p:cNvPicPr>
            <a:picLocks noChangeAspect="1"/>
          </p:cNvPicPr>
          <p:nvPr/>
        </p:nvPicPr>
        <p:blipFill>
          <a:blip r:embed="rId3"/>
          <a:stretch>
            <a:fillRect/>
          </a:stretch>
        </p:blipFill>
        <p:spPr>
          <a:xfrm>
            <a:off x="2140085" y="1946246"/>
            <a:ext cx="8042208" cy="4911754"/>
          </a:xfrm>
          <a:prstGeom prst="rect">
            <a:avLst/>
          </a:prstGeom>
        </p:spPr>
      </p:pic>
    </p:spTree>
    <p:extLst>
      <p:ext uri="{BB962C8B-B14F-4D97-AF65-F5344CB8AC3E}">
        <p14:creationId xmlns:p14="http://schemas.microsoft.com/office/powerpoint/2010/main" val="834934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Success</a:t>
            </a:r>
            <a:endParaRPr lang="en-US" dirty="0"/>
          </a:p>
        </p:txBody>
      </p:sp>
      <p:sp>
        <p:nvSpPr>
          <p:cNvPr id="3" name="Content Placeholder 2"/>
          <p:cNvSpPr>
            <a:spLocks noGrp="1"/>
          </p:cNvSpPr>
          <p:nvPr>
            <p:ph idx="1"/>
          </p:nvPr>
        </p:nvSpPr>
        <p:spPr/>
        <p:txBody>
          <a:bodyPr/>
          <a:lstStyle/>
          <a:p>
            <a:r>
              <a:rPr lang="en-US" dirty="0" smtClean="0"/>
              <a:t>Vast amounts of Data</a:t>
            </a:r>
          </a:p>
          <a:p>
            <a:r>
              <a:rPr lang="en-US" dirty="0" smtClean="0"/>
              <a:t>GPUs</a:t>
            </a:r>
          </a:p>
          <a:p>
            <a:pPr lvl="1"/>
            <a:r>
              <a:rPr lang="en-US" dirty="0" smtClean="0"/>
              <a:t>Google’s Famous cat experiment</a:t>
            </a:r>
          </a:p>
          <a:p>
            <a:pPr lvl="2"/>
            <a:r>
              <a:rPr lang="en-US" dirty="0" smtClean="0"/>
              <a:t>Took $1 million in 2013</a:t>
            </a:r>
          </a:p>
          <a:p>
            <a:pPr lvl="2"/>
            <a:r>
              <a:rPr lang="en-US" dirty="0" smtClean="0"/>
              <a:t>$20,000 GPU</a:t>
            </a:r>
          </a:p>
          <a:p>
            <a:pPr lvl="2"/>
            <a:r>
              <a:rPr lang="en-US" dirty="0" smtClean="0">
                <a:sym typeface="Wingdings"/>
              </a:rPr>
              <a:t>*There is a big race in the Chip Market to get better CPUs</a:t>
            </a:r>
          </a:p>
          <a:p>
            <a:pPr lvl="1"/>
            <a:r>
              <a:rPr lang="en-US" dirty="0" smtClean="0">
                <a:sym typeface="Wingdings"/>
              </a:rPr>
              <a:t>Faster Back Propagation</a:t>
            </a:r>
            <a:endParaRPr lang="en-US" dirty="0">
              <a:sym typeface="Wingdings"/>
            </a:endParaRPr>
          </a:p>
          <a:p>
            <a:r>
              <a:rPr lang="en-US" dirty="0" smtClean="0">
                <a:sym typeface="Wingdings"/>
              </a:rPr>
              <a:t>Better Activation Functions</a:t>
            </a:r>
          </a:p>
          <a:p>
            <a:pPr lvl="2"/>
            <a:r>
              <a:rPr lang="en-US" dirty="0" smtClean="0">
                <a:sym typeface="Wingdings"/>
              </a:rPr>
              <a:t>RELU vs Sigmoid</a:t>
            </a:r>
            <a:endParaRPr lang="en-US" dirty="0" smtClean="0"/>
          </a:p>
          <a:p>
            <a:endParaRPr lang="en-US" dirty="0"/>
          </a:p>
        </p:txBody>
      </p:sp>
    </p:spTree>
    <p:extLst>
      <p:ext uri="{BB962C8B-B14F-4D97-AF65-F5344CB8AC3E}">
        <p14:creationId xmlns:p14="http://schemas.microsoft.com/office/powerpoint/2010/main" val="1134913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r>
              <a:rPr lang="en-US" dirty="0" smtClean="0"/>
              <a:t>Arthur Samuel (1959) – Machine Learning: Field of Study that gives  the ability to learn without  being explicitly programmed.</a:t>
            </a:r>
          </a:p>
          <a:p>
            <a:pPr lvl="1"/>
            <a:r>
              <a:rPr lang="en-US" dirty="0" smtClean="0"/>
              <a:t>Checker Programmer</a:t>
            </a:r>
          </a:p>
          <a:p>
            <a:endParaRPr lang="en-US" dirty="0"/>
          </a:p>
        </p:txBody>
      </p:sp>
      <p:pic>
        <p:nvPicPr>
          <p:cNvPr id="4" name="Picture 3"/>
          <p:cNvPicPr>
            <a:picLocks noChangeAspect="1"/>
          </p:cNvPicPr>
          <p:nvPr/>
        </p:nvPicPr>
        <p:blipFill>
          <a:blip r:embed="rId2"/>
          <a:stretch>
            <a:fillRect/>
          </a:stretch>
        </p:blipFill>
        <p:spPr>
          <a:xfrm>
            <a:off x="7864711" y="4184537"/>
            <a:ext cx="3714673" cy="1816535"/>
          </a:xfrm>
          <a:prstGeom prst="rect">
            <a:avLst/>
          </a:prstGeom>
        </p:spPr>
      </p:pic>
      <p:pic>
        <p:nvPicPr>
          <p:cNvPr id="5" name="Picture 4"/>
          <p:cNvPicPr>
            <a:picLocks noChangeAspect="1"/>
          </p:cNvPicPr>
          <p:nvPr/>
        </p:nvPicPr>
        <p:blipFill>
          <a:blip r:embed="rId3"/>
          <a:stretch>
            <a:fillRect/>
          </a:stretch>
        </p:blipFill>
        <p:spPr>
          <a:xfrm>
            <a:off x="1572529" y="3854772"/>
            <a:ext cx="3797300" cy="2146300"/>
          </a:xfrm>
          <a:prstGeom prst="rect">
            <a:avLst/>
          </a:prstGeom>
        </p:spPr>
      </p:pic>
    </p:spTree>
    <p:extLst>
      <p:ext uri="{BB962C8B-B14F-4D97-AF65-F5344CB8AC3E}">
        <p14:creationId xmlns:p14="http://schemas.microsoft.com/office/powerpoint/2010/main" val="1332548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322" y="3068569"/>
            <a:ext cx="10515600" cy="1325563"/>
          </a:xfrm>
        </p:spPr>
        <p:txBody>
          <a:bodyPr/>
          <a:lstStyle/>
          <a:p>
            <a:r>
              <a:rPr lang="en-US" dirty="0" smtClean="0"/>
              <a:t>Use Cases</a:t>
            </a:r>
            <a:endParaRPr lang="en-US" dirty="0"/>
          </a:p>
        </p:txBody>
      </p:sp>
    </p:spTree>
    <p:extLst>
      <p:ext uri="{BB962C8B-B14F-4D97-AF65-F5344CB8AC3E}">
        <p14:creationId xmlns:p14="http://schemas.microsoft.com/office/powerpoint/2010/main" val="2080133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3" name="Content Placeholder 2"/>
          <p:cNvSpPr>
            <a:spLocks noGrp="1"/>
          </p:cNvSpPr>
          <p:nvPr>
            <p:ph idx="1"/>
          </p:nvPr>
        </p:nvSpPr>
        <p:spPr/>
        <p:txBody>
          <a:bodyPr/>
          <a:lstStyle/>
          <a:p>
            <a:r>
              <a:rPr lang="en-US" dirty="0"/>
              <a:t>If you're trying to understand AI's near-term impact, don't think "sentience." Instead think "automation on steroids</a:t>
            </a:r>
            <a:r>
              <a:rPr lang="en-US" dirty="0" smtClean="0"/>
              <a:t>.”</a:t>
            </a:r>
          </a:p>
          <a:p>
            <a:endParaRPr lang="en-US" dirty="0"/>
          </a:p>
        </p:txBody>
      </p:sp>
    </p:spTree>
    <p:extLst>
      <p:ext uri="{BB962C8B-B14F-4D97-AF65-F5344CB8AC3E}">
        <p14:creationId xmlns:p14="http://schemas.microsoft.com/office/powerpoint/2010/main" val="2094468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Deep Learning</a:t>
            </a:r>
            <a:endParaRPr lang="en-US" dirty="0"/>
          </a:p>
        </p:txBody>
      </p:sp>
      <p:sp>
        <p:nvSpPr>
          <p:cNvPr id="3" name="Content Placeholder 2"/>
          <p:cNvSpPr>
            <a:spLocks noGrp="1"/>
          </p:cNvSpPr>
          <p:nvPr>
            <p:ph idx="1"/>
          </p:nvPr>
        </p:nvSpPr>
        <p:spPr/>
        <p:txBody>
          <a:bodyPr/>
          <a:lstStyle/>
          <a:p>
            <a:r>
              <a:rPr lang="en-US" dirty="0" smtClean="0"/>
              <a:t>Accuracy</a:t>
            </a:r>
          </a:p>
          <a:p>
            <a:r>
              <a:rPr lang="en-US" dirty="0" smtClean="0"/>
              <a:t>Lack of Need for Feature Engineering</a:t>
            </a:r>
          </a:p>
          <a:p>
            <a:r>
              <a:rPr lang="en-US" dirty="0" smtClean="0"/>
              <a:t>Generic Framework </a:t>
            </a:r>
            <a:r>
              <a:rPr lang="mr-IN" dirty="0" smtClean="0"/>
              <a:t>–</a:t>
            </a:r>
            <a:r>
              <a:rPr lang="en-US" dirty="0" smtClean="0"/>
              <a:t> Has done much better than Hand Crafted Features</a:t>
            </a:r>
          </a:p>
          <a:p>
            <a:pPr lvl="2"/>
            <a:r>
              <a:rPr lang="en-US" dirty="0" err="1" smtClean="0"/>
              <a:t>AlphaGo</a:t>
            </a:r>
            <a:r>
              <a:rPr lang="en-US" dirty="0" smtClean="0"/>
              <a:t> </a:t>
            </a:r>
            <a:r>
              <a:rPr lang="mr-IN" dirty="0" smtClean="0"/>
              <a:t>–</a:t>
            </a:r>
            <a:r>
              <a:rPr lang="en-US" dirty="0" smtClean="0"/>
              <a:t> Defeated Lee </a:t>
            </a:r>
            <a:r>
              <a:rPr lang="en-US" dirty="0" err="1" smtClean="0"/>
              <a:t>Sedol</a:t>
            </a:r>
            <a:r>
              <a:rPr lang="en-US" dirty="0" smtClean="0"/>
              <a:t> (9 time Dan of Go)</a:t>
            </a:r>
          </a:p>
          <a:p>
            <a:pPr lvl="3"/>
            <a:r>
              <a:rPr lang="en-US" dirty="0" smtClean="0"/>
              <a:t>Go is more complicated than Chess (Deep Blue)</a:t>
            </a:r>
          </a:p>
          <a:p>
            <a:pPr lvl="3"/>
            <a:r>
              <a:rPr lang="en-US" dirty="0" smtClean="0"/>
              <a:t>Watson defeated Jeopardy (2011) </a:t>
            </a:r>
            <a:r>
              <a:rPr lang="mr-IN" dirty="0" smtClean="0"/>
              <a:t>–</a:t>
            </a:r>
            <a:r>
              <a:rPr lang="en-US" dirty="0" smtClean="0"/>
              <a:t> Very specialized</a:t>
            </a:r>
            <a:endParaRPr lang="en-US" dirty="0"/>
          </a:p>
          <a:p>
            <a:pPr lvl="3"/>
            <a:r>
              <a:rPr lang="en-US" dirty="0" smtClean="0"/>
              <a:t>2017  rematch on May 22-24.</a:t>
            </a:r>
          </a:p>
          <a:p>
            <a:pPr lvl="4"/>
            <a:r>
              <a:rPr lang="en-US" dirty="0" smtClean="0"/>
              <a:t>Ran on Single TPU and defeated </a:t>
            </a:r>
            <a:r>
              <a:rPr lang="en-US" dirty="0" err="1" smtClean="0"/>
              <a:t>Ke</a:t>
            </a:r>
            <a:r>
              <a:rPr lang="en-US" dirty="0" smtClean="0"/>
              <a:t> </a:t>
            </a:r>
            <a:r>
              <a:rPr lang="en-US" dirty="0" err="1" smtClean="0"/>
              <a:t>Jie</a:t>
            </a:r>
            <a:endParaRPr lang="en-US" dirty="0" smtClean="0"/>
          </a:p>
        </p:txBody>
      </p:sp>
    </p:spTree>
    <p:extLst>
      <p:ext uri="{BB962C8B-B14F-4D97-AF65-F5344CB8AC3E}">
        <p14:creationId xmlns:p14="http://schemas.microsoft.com/office/powerpoint/2010/main" val="1597937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Fantasy or Reality</a:t>
            </a:r>
          </a:p>
        </p:txBody>
      </p:sp>
    </p:spTree>
    <p:extLst>
      <p:ext uri="{BB962C8B-B14F-4D97-AF65-F5344CB8AC3E}">
        <p14:creationId xmlns:p14="http://schemas.microsoft.com/office/powerpoint/2010/main" val="8475808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Industry Movement</a:t>
            </a:r>
            <a:endParaRPr lang="en-US" dirty="0"/>
          </a:p>
        </p:txBody>
      </p:sp>
      <p:sp>
        <p:nvSpPr>
          <p:cNvPr id="7" name="Rectangle 6"/>
          <p:cNvSpPr/>
          <p:nvPr/>
        </p:nvSpPr>
        <p:spPr>
          <a:xfrm>
            <a:off x="1676400" y="2616200"/>
            <a:ext cx="1651000" cy="243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Learning (SAS)/HPC</a:t>
            </a:r>
            <a:endParaRPr lang="en-US" dirty="0"/>
          </a:p>
        </p:txBody>
      </p:sp>
      <p:sp>
        <p:nvSpPr>
          <p:cNvPr id="8" name="Rectangle 7"/>
          <p:cNvSpPr/>
          <p:nvPr/>
        </p:nvSpPr>
        <p:spPr>
          <a:xfrm>
            <a:off x="4978400" y="2616200"/>
            <a:ext cx="1943100" cy="243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Big Data ( Spark </a:t>
            </a:r>
            <a:r>
              <a:rPr lang="en-US" dirty="0" err="1" smtClean="0"/>
              <a:t>MLLib</a:t>
            </a:r>
            <a:r>
              <a:rPr lang="en-US" dirty="0" smtClean="0"/>
              <a:t>/Mahout)</a:t>
            </a:r>
            <a:endParaRPr lang="en-US" dirty="0"/>
          </a:p>
        </p:txBody>
      </p:sp>
      <p:sp>
        <p:nvSpPr>
          <p:cNvPr id="9" name="Rectangle 8"/>
          <p:cNvSpPr/>
          <p:nvPr/>
        </p:nvSpPr>
        <p:spPr>
          <a:xfrm>
            <a:off x="8465574" y="2673350"/>
            <a:ext cx="1943100" cy="243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 Learning/AI</a:t>
            </a:r>
            <a:endParaRPr lang="en-US" dirty="0"/>
          </a:p>
        </p:txBody>
      </p:sp>
      <p:sp>
        <p:nvSpPr>
          <p:cNvPr id="10" name="Right Arrow 9"/>
          <p:cNvSpPr/>
          <p:nvPr/>
        </p:nvSpPr>
        <p:spPr>
          <a:xfrm>
            <a:off x="3327400" y="3657600"/>
            <a:ext cx="1651000" cy="4699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921500" y="3657600"/>
            <a:ext cx="1544074" cy="4699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654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Machine Learning</a:t>
            </a:r>
            <a:endParaRPr lang="en-US" dirty="0"/>
          </a:p>
        </p:txBody>
      </p:sp>
      <p:sp>
        <p:nvSpPr>
          <p:cNvPr id="3" name="Content Placeholder 2"/>
          <p:cNvSpPr>
            <a:spLocks noGrp="1"/>
          </p:cNvSpPr>
          <p:nvPr>
            <p:ph idx="1"/>
          </p:nvPr>
        </p:nvSpPr>
        <p:spPr/>
        <p:txBody>
          <a:bodyPr/>
          <a:lstStyle/>
          <a:p>
            <a:r>
              <a:rPr lang="en-US" dirty="0" smtClean="0"/>
              <a:t>Supervised</a:t>
            </a:r>
          </a:p>
          <a:p>
            <a:pPr lvl="1"/>
            <a:r>
              <a:rPr lang="en-US" dirty="0" smtClean="0"/>
              <a:t>Most Success</a:t>
            </a:r>
          </a:p>
          <a:p>
            <a:pPr lvl="1"/>
            <a:r>
              <a:rPr lang="en-US" dirty="0" smtClean="0"/>
              <a:t>Train with Labelled Data and then you predict</a:t>
            </a:r>
          </a:p>
          <a:p>
            <a:pPr lvl="1"/>
            <a:r>
              <a:rPr lang="en-US" dirty="0" smtClean="0"/>
              <a:t>Covered more later</a:t>
            </a:r>
          </a:p>
          <a:p>
            <a:r>
              <a:rPr lang="en-US" dirty="0" smtClean="0"/>
              <a:t>Unsupervised</a:t>
            </a:r>
          </a:p>
          <a:p>
            <a:pPr lvl="1"/>
            <a:r>
              <a:rPr lang="en-US" dirty="0" smtClean="0"/>
              <a:t>Holy Grail </a:t>
            </a:r>
            <a:r>
              <a:rPr lang="mr-IN" dirty="0" smtClean="0"/>
              <a:t>–</a:t>
            </a:r>
            <a:r>
              <a:rPr lang="en-US" dirty="0" smtClean="0"/>
              <a:t> Hardest Problem to Solve</a:t>
            </a:r>
          </a:p>
          <a:p>
            <a:r>
              <a:rPr lang="en-US" dirty="0" smtClean="0"/>
              <a:t>Reinforcement Learning</a:t>
            </a:r>
          </a:p>
          <a:p>
            <a:pPr lvl="1"/>
            <a:r>
              <a:rPr lang="en-US" dirty="0" smtClean="0"/>
              <a:t>Success with Games, Robotics,  Simulations</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79480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data to decisions and actions</a:t>
            </a:r>
          </a:p>
        </p:txBody>
      </p:sp>
      <p:sp>
        <p:nvSpPr>
          <p:cNvPr id="5" name="Rectangle 4"/>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6" name="Rectangle 5"/>
          <p:cNvSpPr/>
          <p:nvPr/>
        </p:nvSpPr>
        <p:spPr bwMode="auto">
          <a:xfrm>
            <a:off x="8128933" y="1363662"/>
            <a:ext cx="2203376" cy="4504092"/>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7" name="Group 6"/>
          <p:cNvGrpSpPr/>
          <p:nvPr/>
        </p:nvGrpSpPr>
        <p:grpSpPr>
          <a:xfrm>
            <a:off x="1862799" y="4089970"/>
            <a:ext cx="6641439" cy="868680"/>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0" name="Group 9"/>
          <p:cNvGrpSpPr/>
          <p:nvPr/>
        </p:nvGrpSpPr>
        <p:grpSpPr>
          <a:xfrm>
            <a:off x="1862798" y="3180867"/>
            <a:ext cx="6641440" cy="868680"/>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3" name="Group 12"/>
          <p:cNvGrpSpPr/>
          <p:nvPr/>
        </p:nvGrpSpPr>
        <p:grpSpPr>
          <a:xfrm>
            <a:off x="1862797" y="1363662"/>
            <a:ext cx="9384641" cy="1778015"/>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3"/>
                <a:ext cx="2007794"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2"/>
              <a:ext cx="1717843"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1" name="Rectangle 20"/>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2" name="Group 21"/>
          <p:cNvGrpSpPr/>
          <p:nvPr/>
        </p:nvGrpSpPr>
        <p:grpSpPr>
          <a:xfrm>
            <a:off x="469511" y="6030329"/>
            <a:ext cx="11508580" cy="627864"/>
            <a:chOff x="2364281" y="325489"/>
            <a:chExt cx="9194249" cy="627864"/>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27864"/>
            </a:xfrm>
            <a:prstGeom prst="rect">
              <a:avLst/>
            </a:prstGeom>
            <a:solidFill>
              <a:schemeClr val="bg1"/>
            </a:solidFill>
            <a:ln>
              <a:noFill/>
            </a:ln>
          </p:spPr>
          <p:txBody>
            <a:bodyPr wrap="square" lIns="182880" tIns="146304" rIns="182880" bIns="146304" rtlCol="0">
              <a:spAutoFit/>
            </a:bodyPr>
            <a:lstStyle/>
            <a:p>
              <a:pPr>
                <a:lnSpc>
                  <a:spcPct val="90000"/>
                </a:lnSpc>
                <a:spcAft>
                  <a:spcPts val="600"/>
                </a:spcAft>
              </a:pPr>
              <a:r>
                <a:rPr lang="en-US" sz="2400" b="1" dirty="0">
                  <a:solidFill>
                    <a:srgbClr val="002060"/>
                  </a:solidFill>
                  <a:cs typeface="Segoe UI Semilight" panose="020B0402040204020203" pitchFamily="34" charset="0"/>
                </a:rPr>
                <a:t>Value</a:t>
              </a:r>
            </a:p>
          </p:txBody>
        </p:sp>
      </p:grpSp>
      <p:grpSp>
        <p:nvGrpSpPr>
          <p:cNvPr id="25" name="Group 24"/>
          <p:cNvGrpSpPr/>
          <p:nvPr/>
        </p:nvGrpSpPr>
        <p:grpSpPr>
          <a:xfrm>
            <a:off x="1891786" y="4999074"/>
            <a:ext cx="6762464" cy="868680"/>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cs typeface="Segoe UI Semilight" panose="020B0402040204020203" pitchFamily="34" charset="0"/>
                </a:rPr>
                <a:t>Manual process</a:t>
              </a:r>
            </a:p>
          </p:txBody>
        </p:sp>
      </p:grpSp>
    </p:spTree>
    <p:extLst>
      <p:ext uri="{BB962C8B-B14F-4D97-AF65-F5344CB8AC3E}">
        <p14:creationId xmlns:p14="http://schemas.microsoft.com/office/powerpoint/2010/main" val="18187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 Personas</a:t>
            </a:r>
            <a:endParaRPr lang="en-US" dirty="0"/>
          </a:p>
        </p:txBody>
      </p:sp>
      <p:grpSp>
        <p:nvGrpSpPr>
          <p:cNvPr id="3" name="Group 2"/>
          <p:cNvGrpSpPr/>
          <p:nvPr/>
        </p:nvGrpSpPr>
        <p:grpSpPr>
          <a:xfrm>
            <a:off x="6353121" y="3727491"/>
            <a:ext cx="3514586" cy="492443"/>
            <a:chOff x="6370637" y="4376419"/>
            <a:chExt cx="3514586" cy="492443"/>
          </a:xfrm>
          <a:solidFill>
            <a:srgbClr val="002060"/>
          </a:solidFill>
        </p:grpSpPr>
        <p:sp>
          <p:nvSpPr>
            <p:cNvPr id="4" name="Right Arrow 3"/>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w="0"/>
                <a:effectLst>
                  <a:outerShdw blurRad="38100" dist="25400" dir="5400000" algn="ctr" rotWithShape="0">
                    <a:srgbClr val="6E747A">
                      <a:alpha val="43000"/>
                    </a:srgbClr>
                  </a:outerShdw>
                </a:effectLst>
                <a:uLnTx/>
                <a:uFillTx/>
                <a:latin typeface="Segoe UI"/>
                <a:ea typeface="Segoe UI" pitchFamily="34" charset="0"/>
                <a:cs typeface="Segoe UI" pitchFamily="34" charset="0"/>
              </a:endParaRPr>
            </a:p>
          </p:txBody>
        </p:sp>
        <p:sp>
          <p:nvSpPr>
            <p:cNvPr id="5" name="TextBox 4"/>
            <p:cNvSpPr txBox="1"/>
            <p:nvPr/>
          </p:nvSpPr>
          <p:spPr>
            <a:xfrm>
              <a:off x="7437437" y="4376419"/>
              <a:ext cx="244778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IT Professional</a:t>
              </a:r>
            </a:p>
          </p:txBody>
        </p:sp>
      </p:grpSp>
      <p:grpSp>
        <p:nvGrpSpPr>
          <p:cNvPr id="6" name="Group 5"/>
          <p:cNvGrpSpPr/>
          <p:nvPr/>
        </p:nvGrpSpPr>
        <p:grpSpPr>
          <a:xfrm>
            <a:off x="5608637" y="2695934"/>
            <a:ext cx="3383696" cy="533400"/>
            <a:chOff x="6370637" y="3344862"/>
            <a:chExt cx="3383696" cy="533400"/>
          </a:xfrm>
          <a:solidFill>
            <a:srgbClr val="002060"/>
          </a:solidFill>
        </p:grpSpPr>
        <p:sp>
          <p:nvSpPr>
            <p:cNvPr id="7" name="Right Arrow 6"/>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8" name="TextBox 7"/>
            <p:cNvSpPr txBox="1"/>
            <p:nvPr/>
          </p:nvSpPr>
          <p:spPr>
            <a:xfrm>
              <a:off x="7450817" y="3344862"/>
              <a:ext cx="230351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Data Scientist</a:t>
              </a:r>
            </a:p>
          </p:txBody>
        </p:sp>
      </p:grpSp>
      <p:grpSp>
        <p:nvGrpSpPr>
          <p:cNvPr id="9" name="Group 8"/>
          <p:cNvGrpSpPr/>
          <p:nvPr/>
        </p:nvGrpSpPr>
        <p:grpSpPr>
          <a:xfrm>
            <a:off x="4922837" y="1781534"/>
            <a:ext cx="5514086" cy="501939"/>
            <a:chOff x="6370637" y="2430462"/>
            <a:chExt cx="5514086" cy="501939"/>
          </a:xfrm>
          <a:solidFill>
            <a:srgbClr val="002060"/>
          </a:solidFill>
        </p:grpSpPr>
        <p:sp>
          <p:nvSpPr>
            <p:cNvPr id="10" name="Right Arrow 9"/>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11" name="TextBox 10"/>
            <p:cNvSpPr txBox="1"/>
            <p:nvPr/>
          </p:nvSpPr>
          <p:spPr>
            <a:xfrm>
              <a:off x="7450817" y="2430462"/>
              <a:ext cx="443390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Best of </a:t>
              </a:r>
              <a:r>
                <a:rPr kumimoji="0" lang="en-US" sz="3200" b="0" i="0" u="none" strike="noStrike" kern="0" cap="none" spc="0" normalizeH="0" baseline="0" noProof="0" dirty="0" smtClean="0">
                  <a:ln>
                    <a:noFill/>
                  </a:ln>
                  <a:effectLst/>
                  <a:uLnTx/>
                  <a:uFillTx/>
                  <a:latin typeface="Segoe UI Light" pitchFamily="34" charset="0"/>
                </a:rPr>
                <a:t>Computer</a:t>
              </a:r>
              <a:r>
                <a:rPr kumimoji="0" lang="en-US" sz="3200" b="0" i="0" u="none" strike="noStrike" kern="0" cap="none" spc="0" normalizeH="0" noProof="0" dirty="0" smtClean="0">
                  <a:ln>
                    <a:noFill/>
                  </a:ln>
                  <a:effectLst/>
                  <a:uLnTx/>
                  <a:uFillTx/>
                  <a:latin typeface="Segoe UI Light" pitchFamily="34" charset="0"/>
                </a:rPr>
                <a:t> </a:t>
              </a:r>
              <a:r>
                <a:rPr kumimoji="0" lang="en-US" sz="3200" b="0" i="0" u="none" strike="noStrike" kern="0" cap="none" spc="0" normalizeH="0" baseline="0" noProof="0" dirty="0" smtClean="0">
                  <a:ln>
                    <a:noFill/>
                  </a:ln>
                  <a:effectLst/>
                  <a:uLnTx/>
                  <a:uFillTx/>
                  <a:latin typeface="Segoe UI Light" pitchFamily="34" charset="0"/>
                </a:rPr>
                <a:t>Scientist</a:t>
              </a:r>
              <a:endParaRPr kumimoji="0" lang="en-US" sz="3200" b="0" i="0" u="none" strike="noStrike" kern="0" cap="none" spc="0" normalizeH="0" baseline="0" noProof="0" dirty="0">
                <a:ln>
                  <a:noFill/>
                </a:ln>
                <a:effectLst/>
                <a:uLnTx/>
                <a:uFillTx/>
                <a:latin typeface="Segoe UI Light" pitchFamily="34" charset="0"/>
              </a:endParaRPr>
            </a:p>
          </p:txBody>
        </p:sp>
      </p:grpSp>
      <p:sp>
        <p:nvSpPr>
          <p:cNvPr id="12" name="Right Arrow 11"/>
          <p:cNvSpPr/>
          <p:nvPr/>
        </p:nvSpPr>
        <p:spPr bwMode="auto">
          <a:xfrm>
            <a:off x="7038921" y="4864777"/>
            <a:ext cx="914400" cy="457200"/>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13" name="TextBox 12"/>
          <p:cNvSpPr txBox="1"/>
          <p:nvPr/>
        </p:nvSpPr>
        <p:spPr>
          <a:xfrm>
            <a:off x="8105721" y="4829534"/>
            <a:ext cx="3121047" cy="492443"/>
          </a:xfrm>
          <a:prstGeom prst="rect">
            <a:avLst/>
          </a:prstGeom>
          <a:noFill/>
        </p:spPr>
        <p:txBody>
          <a:bodyPr wrap="none" lIns="0" tIns="0" rIns="0" bIns="0" rtlCol="0">
            <a:spAutoFit/>
          </a:bodyPr>
          <a:lstStyle/>
          <a:p>
            <a:pPr defTabSz="932742"/>
            <a:r>
              <a:rPr lang="en-US" sz="3200" dirty="0">
                <a:latin typeface="Segoe UI Light" pitchFamily="34" charset="0"/>
              </a:rPr>
              <a:t>ISVs &amp; Developers</a:t>
            </a:r>
          </a:p>
        </p:txBody>
      </p:sp>
      <p:grpSp>
        <p:nvGrpSpPr>
          <p:cNvPr id="14" name="Group 13"/>
          <p:cNvGrpSpPr/>
          <p:nvPr/>
        </p:nvGrpSpPr>
        <p:grpSpPr>
          <a:xfrm>
            <a:off x="2028557" y="2476152"/>
            <a:ext cx="3530349" cy="989806"/>
            <a:chOff x="1397124" y="923218"/>
            <a:chExt cx="3530349" cy="989806"/>
          </a:xfrm>
        </p:grpSpPr>
        <p:sp>
          <p:nvSpPr>
            <p:cNvPr id="15" name="Trapezoid 14"/>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16" name="Trapezoid 6"/>
            <p:cNvSpPr/>
            <p:nvPr/>
          </p:nvSpPr>
          <p:spPr>
            <a:xfrm>
              <a:off x="2014935" y="923218"/>
              <a:ext cx="2294727" cy="989806"/>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Studio</a:t>
              </a:r>
            </a:p>
          </p:txBody>
        </p:sp>
      </p:grpSp>
      <p:grpSp>
        <p:nvGrpSpPr>
          <p:cNvPr id="17" name="Group 16"/>
          <p:cNvGrpSpPr/>
          <p:nvPr/>
        </p:nvGrpSpPr>
        <p:grpSpPr>
          <a:xfrm>
            <a:off x="631433" y="4579400"/>
            <a:ext cx="6324598" cy="1012134"/>
            <a:chOff x="0" y="3051462"/>
            <a:chExt cx="6324598" cy="1012134"/>
          </a:xfrm>
          <a:solidFill>
            <a:srgbClr val="002050">
              <a:lumMod val="90000"/>
              <a:lumOff val="10000"/>
            </a:srgbClr>
          </a:solidFill>
        </p:grpSpPr>
        <p:sp>
          <p:nvSpPr>
            <p:cNvPr id="18" name="Trapezoid 17"/>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19" name="Trapezoid 10"/>
            <p:cNvSpPr/>
            <p:nvPr/>
          </p:nvSpPr>
          <p:spPr>
            <a:xfrm>
              <a:off x="1106804" y="3051462"/>
              <a:ext cx="4110989" cy="1012134"/>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APIs</a:t>
              </a:r>
              <a:b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Marketplace</a:t>
              </a:r>
            </a:p>
          </p:txBody>
        </p:sp>
      </p:grpSp>
      <p:grpSp>
        <p:nvGrpSpPr>
          <p:cNvPr id="20" name="Group 19"/>
          <p:cNvGrpSpPr/>
          <p:nvPr/>
        </p:nvGrpSpPr>
        <p:grpSpPr>
          <a:xfrm>
            <a:off x="1297756" y="3465958"/>
            <a:ext cx="4991951" cy="1138438"/>
            <a:chOff x="666323" y="1913024"/>
            <a:chExt cx="4991951" cy="1138438"/>
          </a:xfrm>
          <a:solidFill>
            <a:srgbClr val="0072C6">
              <a:lumMod val="75000"/>
            </a:srgbClr>
          </a:solidFill>
        </p:grpSpPr>
        <p:sp>
          <p:nvSpPr>
            <p:cNvPr id="21" name="Trapezoid 20"/>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22" name="Trapezoid 8"/>
            <p:cNvSpPr/>
            <p:nvPr/>
          </p:nvSpPr>
          <p:spPr>
            <a:xfrm>
              <a:off x="1539915" y="1913024"/>
              <a:ext cx="3244768" cy="1138438"/>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Operationalization</a:t>
              </a:r>
            </a:p>
          </p:txBody>
        </p:sp>
      </p:grpSp>
      <p:sp>
        <p:nvSpPr>
          <p:cNvPr id="23" name="Trapezoid 22"/>
          <p:cNvSpPr/>
          <p:nvPr/>
        </p:nvSpPr>
        <p:spPr>
          <a:xfrm>
            <a:off x="2579400" y="1560191"/>
            <a:ext cx="2428663" cy="923218"/>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Algorithms</a:t>
            </a:r>
            <a:endParaRPr kumimoji="0" lang="en-US" sz="2000" b="1" i="0" u="none" strike="noStrike" kern="0" cap="none" spc="0" normalizeH="0" baseline="0" noProof="0" dirty="0">
              <a:ln>
                <a:noFill/>
              </a:ln>
              <a:solidFill>
                <a:srgbClr val="FFFFFF"/>
              </a:solidFill>
              <a:effectLst/>
              <a:uLnTx/>
              <a:uFillTx/>
              <a:latin typeface="Segoe UI"/>
              <a:ea typeface="+mn-ea"/>
              <a:cs typeface="+mn-cs"/>
            </a:endParaRPr>
          </a:p>
        </p:txBody>
      </p:sp>
      <p:sp>
        <p:nvSpPr>
          <p:cNvPr id="24" name="Trapezoid 4"/>
          <p:cNvSpPr/>
          <p:nvPr/>
        </p:nvSpPr>
        <p:spPr>
          <a:xfrm>
            <a:off x="2579400" y="1560191"/>
            <a:ext cx="2428663" cy="923218"/>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920223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01" y="183847"/>
            <a:ext cx="11654187" cy="644678"/>
          </a:xfrm>
        </p:spPr>
        <p:txBody>
          <a:bodyPr/>
          <a:lstStyle/>
          <a:p>
            <a:r>
              <a:rPr lang="en-US" sz="4000" dirty="0" smtClean="0"/>
              <a:t>Machine </a:t>
            </a:r>
            <a:r>
              <a:rPr lang="en-US" sz="4000" dirty="0"/>
              <a:t>Learning Ecosystem</a:t>
            </a:r>
          </a:p>
        </p:txBody>
      </p:sp>
      <p:grpSp>
        <p:nvGrpSpPr>
          <p:cNvPr id="4" name="Group 3"/>
          <p:cNvGrpSpPr/>
          <p:nvPr/>
        </p:nvGrpSpPr>
        <p:grpSpPr>
          <a:xfrm>
            <a:off x="3493742" y="2445583"/>
            <a:ext cx="2530154" cy="2078841"/>
            <a:chOff x="279190" y="1202994"/>
            <a:chExt cx="2530513" cy="2079136"/>
          </a:xfrm>
        </p:grpSpPr>
        <p:sp>
          <p:nvSpPr>
            <p:cNvPr id="5" name="Circular Arrow 4"/>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a:solidFill>
                    <a:srgbClr val="FFFFFF"/>
                  </a:solidFill>
                </a:rPr>
                <a:t>Get/Prepare Data</a:t>
              </a:r>
            </a:p>
          </p:txBody>
        </p:sp>
        <p:sp>
          <p:nvSpPr>
            <p:cNvPr id="7" name="Freeform 6"/>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Build/Edit Experiment</a:t>
              </a:r>
            </a:p>
          </p:txBody>
        </p:sp>
        <p:sp>
          <p:nvSpPr>
            <p:cNvPr id="8" name="Freeform 7"/>
            <p:cNvSpPr/>
            <p:nvPr/>
          </p:nvSpPr>
          <p:spPr>
            <a:xfrm>
              <a:off x="995045" y="273272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200" dirty="0">
                  <a:solidFill>
                    <a:srgbClr val="FFFFFF"/>
                  </a:solidFill>
                </a:rPr>
                <a:t>Create/Update Model</a:t>
              </a:r>
            </a:p>
          </p:txBody>
        </p:sp>
        <p:sp>
          <p:nvSpPr>
            <p:cNvPr id="9" name="Freeform 8"/>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Evaluate Model Results</a:t>
              </a:r>
            </a:p>
          </p:txBody>
        </p:sp>
      </p:grpSp>
      <p:sp>
        <p:nvSpPr>
          <p:cNvPr id="10" name="Right Arrow 9"/>
          <p:cNvSpPr/>
          <p:nvPr/>
        </p:nvSpPr>
        <p:spPr>
          <a:xfrm>
            <a:off x="6098998" y="3442269"/>
            <a:ext cx="642217" cy="231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graphicFrame>
        <p:nvGraphicFramePr>
          <p:cNvPr id="11" name="Diagram 10"/>
          <p:cNvGraphicFramePr/>
          <p:nvPr>
            <p:extLst>
              <p:ext uri="{D42A27DB-BD31-4B8C-83A1-F6EECF244321}">
                <p14:modId xmlns:p14="http://schemas.microsoft.com/office/powerpoint/2010/main" val="463511884"/>
              </p:ext>
            </p:extLst>
          </p:nvPr>
        </p:nvGraphicFramePr>
        <p:xfrm>
          <a:off x="7057388" y="1499355"/>
          <a:ext cx="4644023" cy="2174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300570" y="2005222"/>
            <a:ext cx="28097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3" name="Rectangle 12"/>
          <p:cNvSpPr/>
          <p:nvPr/>
        </p:nvSpPr>
        <p:spPr>
          <a:xfrm>
            <a:off x="6741216" y="935319"/>
            <a:ext cx="2515404"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4" name="TextBox 13"/>
          <p:cNvSpPr txBox="1"/>
          <p:nvPr/>
        </p:nvSpPr>
        <p:spPr>
          <a:xfrm>
            <a:off x="3812512" y="1977728"/>
            <a:ext cx="1669047" cy="369332"/>
          </a:xfrm>
          <a:prstGeom prst="rect">
            <a:avLst/>
          </a:prstGeom>
          <a:noFill/>
        </p:spPr>
        <p:txBody>
          <a:bodyPr wrap="none" rtlCol="0">
            <a:spAutoFit/>
          </a:bodyPr>
          <a:lstStyle/>
          <a:p>
            <a:pPr defTabSz="914225"/>
            <a:r>
              <a:rPr lang="en-US" dirty="0">
                <a:solidFill>
                  <a:srgbClr val="505050"/>
                </a:solidFill>
              </a:rPr>
              <a:t>Build ML Model</a:t>
            </a:r>
          </a:p>
        </p:txBody>
      </p:sp>
      <p:sp>
        <p:nvSpPr>
          <p:cNvPr id="15" name="TextBox 14"/>
          <p:cNvSpPr txBox="1"/>
          <p:nvPr/>
        </p:nvSpPr>
        <p:spPr>
          <a:xfrm>
            <a:off x="6741216" y="1005602"/>
            <a:ext cx="2309094" cy="369332"/>
          </a:xfrm>
          <a:prstGeom prst="rect">
            <a:avLst/>
          </a:prstGeom>
          <a:noFill/>
        </p:spPr>
        <p:txBody>
          <a:bodyPr wrap="none" rtlCol="0">
            <a:spAutoFit/>
          </a:bodyPr>
          <a:lstStyle/>
          <a:p>
            <a:pPr defTabSz="914225"/>
            <a:r>
              <a:rPr lang="en-US" dirty="0">
                <a:solidFill>
                  <a:srgbClr val="505050"/>
                </a:solidFill>
              </a:rPr>
              <a:t>Deploy as Web Service</a:t>
            </a:r>
          </a:p>
        </p:txBody>
      </p:sp>
      <p:sp>
        <p:nvSpPr>
          <p:cNvPr id="16" name="Right Arrow 15"/>
          <p:cNvSpPr/>
          <p:nvPr/>
        </p:nvSpPr>
        <p:spPr>
          <a:xfrm>
            <a:off x="2754367" y="3389609"/>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17" name="Rectangle 16"/>
          <p:cNvSpPr/>
          <p:nvPr/>
        </p:nvSpPr>
        <p:spPr>
          <a:xfrm>
            <a:off x="176573" y="1977728"/>
            <a:ext cx="25726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8" name="TextBox 17"/>
          <p:cNvSpPr txBox="1"/>
          <p:nvPr/>
        </p:nvSpPr>
        <p:spPr>
          <a:xfrm>
            <a:off x="402094" y="1977728"/>
            <a:ext cx="2131802" cy="369332"/>
          </a:xfrm>
          <a:prstGeom prst="rect">
            <a:avLst/>
          </a:prstGeom>
          <a:noFill/>
        </p:spPr>
        <p:txBody>
          <a:bodyPr wrap="none" rtlCol="0">
            <a:spAutoFit/>
          </a:bodyPr>
          <a:lstStyle/>
          <a:p>
            <a:pPr defTabSz="914225"/>
            <a:r>
              <a:rPr lang="en-US" dirty="0">
                <a:solidFill>
                  <a:srgbClr val="505050"/>
                </a:solidFill>
              </a:rPr>
              <a:t>Provision Workspace</a:t>
            </a:r>
          </a:p>
        </p:txBody>
      </p:sp>
      <p:graphicFrame>
        <p:nvGraphicFramePr>
          <p:cNvPr id="19" name="Diagram 18"/>
          <p:cNvGraphicFramePr/>
          <p:nvPr>
            <p:extLst>
              <p:ext uri="{D42A27DB-BD31-4B8C-83A1-F6EECF244321}">
                <p14:modId xmlns:p14="http://schemas.microsoft.com/office/powerpoint/2010/main" val="1219653554"/>
              </p:ext>
            </p:extLst>
          </p:nvPr>
        </p:nvGraphicFramePr>
        <p:xfrm>
          <a:off x="223681" y="2983949"/>
          <a:ext cx="2604247" cy="1244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p:cNvSpPr/>
          <p:nvPr/>
        </p:nvSpPr>
        <p:spPr>
          <a:xfrm>
            <a:off x="9657527" y="1952072"/>
            <a:ext cx="2383992"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21" name="TextBox 20"/>
          <p:cNvSpPr txBox="1"/>
          <p:nvPr/>
        </p:nvSpPr>
        <p:spPr>
          <a:xfrm>
            <a:off x="9909850" y="2021271"/>
            <a:ext cx="1579278" cy="369332"/>
          </a:xfrm>
          <a:prstGeom prst="rect">
            <a:avLst/>
          </a:prstGeom>
          <a:noFill/>
        </p:spPr>
        <p:txBody>
          <a:bodyPr wrap="none" rtlCol="0">
            <a:spAutoFit/>
          </a:bodyPr>
          <a:lstStyle/>
          <a:p>
            <a:pPr defTabSz="914225"/>
            <a:r>
              <a:rPr lang="en-US" dirty="0">
                <a:solidFill>
                  <a:srgbClr val="505050"/>
                </a:solidFill>
              </a:rPr>
              <a:t>Publish an App</a:t>
            </a:r>
          </a:p>
        </p:txBody>
      </p:sp>
      <p:grpSp>
        <p:nvGrpSpPr>
          <p:cNvPr id="25" name="Group 24"/>
          <p:cNvGrpSpPr/>
          <p:nvPr/>
        </p:nvGrpSpPr>
        <p:grpSpPr>
          <a:xfrm>
            <a:off x="10152920" y="3148217"/>
            <a:ext cx="1393206" cy="869670"/>
            <a:chOff x="0" y="720703"/>
            <a:chExt cx="1393404" cy="869794"/>
          </a:xfrm>
        </p:grpSpPr>
        <p:sp>
          <p:nvSpPr>
            <p:cNvPr id="26" name="Rounded Rectangle 25"/>
            <p:cNvSpPr/>
            <p:nvPr/>
          </p:nvSpPr>
          <p:spPr>
            <a:xfrm>
              <a:off x="0" y="720703"/>
              <a:ext cx="1393404" cy="86979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42460" y="763163"/>
              <a:ext cx="1308484" cy="784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smtClean="0">
                  <a:solidFill>
                    <a:srgbClr val="FFFFFF"/>
                  </a:solidFill>
                </a:rPr>
                <a:t>Customer Integrate with App/Analytics</a:t>
              </a:r>
              <a:endParaRPr lang="en-US" sz="1600" dirty="0">
                <a:solidFill>
                  <a:srgbClr val="FFFFFF"/>
                </a:solidFill>
              </a:endParaRPr>
            </a:p>
          </p:txBody>
        </p:sp>
      </p:grpSp>
      <p:sp>
        <p:nvSpPr>
          <p:cNvPr id="28" name="Right Arrow 27"/>
          <p:cNvSpPr/>
          <p:nvPr/>
        </p:nvSpPr>
        <p:spPr>
          <a:xfrm>
            <a:off x="9256620" y="2588556"/>
            <a:ext cx="500444"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29" name="Right Arrow 28"/>
          <p:cNvSpPr/>
          <p:nvPr/>
        </p:nvSpPr>
        <p:spPr>
          <a:xfrm>
            <a:off x="6098999" y="4017887"/>
            <a:ext cx="3584609" cy="193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22" name="TextBox 21"/>
          <p:cNvSpPr txBox="1"/>
          <p:nvPr/>
        </p:nvSpPr>
        <p:spPr>
          <a:xfrm>
            <a:off x="7057388" y="4438955"/>
            <a:ext cx="1437683" cy="646331"/>
          </a:xfrm>
          <a:prstGeom prst="rect">
            <a:avLst/>
          </a:prstGeom>
          <a:noFill/>
        </p:spPr>
        <p:txBody>
          <a:bodyPr wrap="square" rtlCol="0">
            <a:spAutoFit/>
          </a:bodyPr>
          <a:lstStyle/>
          <a:p>
            <a:r>
              <a:rPr lang="en-US" dirty="0" smtClean="0"/>
              <a:t>Publish the model</a:t>
            </a:r>
            <a:endParaRPr lang="en-US" dirty="0"/>
          </a:p>
        </p:txBody>
      </p:sp>
    </p:spTree>
    <p:extLst>
      <p:ext uri="{BB962C8B-B14F-4D97-AF65-F5344CB8AC3E}">
        <p14:creationId xmlns:p14="http://schemas.microsoft.com/office/powerpoint/2010/main" val="15626713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1200" y="3484881"/>
            <a:ext cx="3830320" cy="2743200"/>
            <a:chOff x="5659120" y="3647441"/>
            <a:chExt cx="3830320" cy="2743200"/>
          </a:xfrm>
        </p:grpSpPr>
        <p:sp>
          <p:nvSpPr>
            <p:cNvPr id="8" name="Isosceles Triangle 7"/>
            <p:cNvSpPr/>
            <p:nvPr/>
          </p:nvSpPr>
          <p:spPr>
            <a:xfrm rot="1641634">
              <a:off x="5659120" y="3830027"/>
              <a:ext cx="2458720" cy="196088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46240" y="3647441"/>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Steps to Build a Machine Learning Solution</a:t>
            </a:r>
          </a:p>
        </p:txBody>
      </p:sp>
      <p:graphicFrame>
        <p:nvGraphicFramePr>
          <p:cNvPr id="4" name="Content Placeholder 3"/>
          <p:cNvGraphicFramePr>
            <a:graphicFrameLocks noGrp="1"/>
          </p:cNvGraphicFramePr>
          <p:nvPr>
            <p:ph idx="4294967295"/>
            <p:extLst/>
          </p:nvPr>
        </p:nvGraphicFramePr>
        <p:xfrm>
          <a:off x="1412240" y="1028700"/>
          <a:ext cx="4683760" cy="469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nvPr>
        </p:nvGraphicFramePr>
        <p:xfrm>
          <a:off x="6715760" y="3464560"/>
          <a:ext cx="3049870" cy="2998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128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A01354-8521-45CE-9D0E-B804F9D51FA9}"/>
                                            </p:graphicEl>
                                          </p:spTgt>
                                        </p:tgtEl>
                                        <p:attrNameLst>
                                          <p:attrName>style.visibility</p:attrName>
                                        </p:attrNameLst>
                                      </p:cBhvr>
                                      <p:to>
                                        <p:strVal val="visible"/>
                                      </p:to>
                                    </p:set>
                                    <p:animEffect transition="in" filter="fade">
                                      <p:cBhvr>
                                        <p:cTn id="7" dur="500"/>
                                        <p:tgtEl>
                                          <p:spTgt spid="4">
                                            <p:graphicEl>
                                              <a:dgm id="{DFA01354-8521-45CE-9D0E-B804F9D51FA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C24FC50-C5C6-462C-8E45-CBCB342FED21}"/>
                                            </p:graphicEl>
                                          </p:spTgt>
                                        </p:tgtEl>
                                        <p:attrNameLst>
                                          <p:attrName>style.visibility</p:attrName>
                                        </p:attrNameLst>
                                      </p:cBhvr>
                                      <p:to>
                                        <p:strVal val="visible"/>
                                      </p:to>
                                    </p:set>
                                    <p:animEffect transition="in" filter="fade">
                                      <p:cBhvr>
                                        <p:cTn id="11" dur="500"/>
                                        <p:tgtEl>
                                          <p:spTgt spid="4">
                                            <p:graphicEl>
                                              <a:dgm id="{3C24FC50-C5C6-462C-8E45-CBCB342FED2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DE7813E2-3F1B-44AE-8A4D-E3A2F2554899}"/>
                                            </p:graphicEl>
                                          </p:spTgt>
                                        </p:tgtEl>
                                        <p:attrNameLst>
                                          <p:attrName>style.visibility</p:attrName>
                                        </p:attrNameLst>
                                      </p:cBhvr>
                                      <p:to>
                                        <p:strVal val="visible"/>
                                      </p:to>
                                    </p:set>
                                    <p:animEffect transition="in" filter="fade">
                                      <p:cBhvr>
                                        <p:cTn id="15" dur="500"/>
                                        <p:tgtEl>
                                          <p:spTgt spid="4">
                                            <p:graphicEl>
                                              <a:dgm id="{DE7813E2-3F1B-44AE-8A4D-E3A2F2554899}"/>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DF1BCFFA-1A13-4ECE-ABE7-2B0C98FB72CA}"/>
                                            </p:graphicEl>
                                          </p:spTgt>
                                        </p:tgtEl>
                                        <p:attrNameLst>
                                          <p:attrName>style.visibility</p:attrName>
                                        </p:attrNameLst>
                                      </p:cBhvr>
                                      <p:to>
                                        <p:strVal val="visible"/>
                                      </p:to>
                                    </p:set>
                                    <p:animEffect transition="in" filter="fade">
                                      <p:cBhvr>
                                        <p:cTn id="19" dur="500"/>
                                        <p:tgtEl>
                                          <p:spTgt spid="4">
                                            <p:graphicEl>
                                              <a:dgm id="{DF1BCFFA-1A13-4ECE-ABE7-2B0C98FB72C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AF00E959-5C43-48CD-A97C-060033D2AB03}"/>
                                            </p:graphicEl>
                                          </p:spTgt>
                                        </p:tgtEl>
                                        <p:attrNameLst>
                                          <p:attrName>style.visibility</p:attrName>
                                        </p:attrNameLst>
                                      </p:cBhvr>
                                      <p:to>
                                        <p:strVal val="visible"/>
                                      </p:to>
                                    </p:set>
                                    <p:animEffect transition="in" filter="fade">
                                      <p:cBhvr>
                                        <p:cTn id="23" dur="500"/>
                                        <p:tgtEl>
                                          <p:spTgt spid="4">
                                            <p:graphicEl>
                                              <a:dgm id="{AF00E959-5C43-48CD-A97C-060033D2AB03}"/>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28ADA7E-B440-4137-898B-7B4B8BC5694E}"/>
                                            </p:graphicEl>
                                          </p:spTgt>
                                        </p:tgtEl>
                                        <p:attrNameLst>
                                          <p:attrName>style.visibility</p:attrName>
                                        </p:attrNameLst>
                                      </p:cBhvr>
                                      <p:to>
                                        <p:strVal val="visible"/>
                                      </p:to>
                                    </p:set>
                                    <p:animEffect transition="in" filter="fade">
                                      <p:cBhvr>
                                        <p:cTn id="27" dur="500"/>
                                        <p:tgtEl>
                                          <p:spTgt spid="4">
                                            <p:graphicEl>
                                              <a:dgm id="{828ADA7E-B440-4137-898B-7B4B8BC5694E}"/>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A337D18A-A4B8-4BE0-8517-DCC85697C88E}"/>
                                            </p:graphicEl>
                                          </p:spTgt>
                                        </p:tgtEl>
                                        <p:attrNameLst>
                                          <p:attrName>style.visibility</p:attrName>
                                        </p:attrNameLst>
                                      </p:cBhvr>
                                      <p:to>
                                        <p:strVal val="visible"/>
                                      </p:to>
                                    </p:set>
                                    <p:animEffect transition="in" filter="fade">
                                      <p:cBhvr>
                                        <p:cTn id="31" dur="500"/>
                                        <p:tgtEl>
                                          <p:spTgt spid="4">
                                            <p:graphicEl>
                                              <a:dgm id="{A337D18A-A4B8-4BE0-8517-DCC85697C88E}"/>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9A72A26C-5978-4FF1-9093-4D54A75560AF}"/>
                                            </p:graphicEl>
                                          </p:spTgt>
                                        </p:tgtEl>
                                        <p:attrNameLst>
                                          <p:attrName>style.visibility</p:attrName>
                                        </p:attrNameLst>
                                      </p:cBhvr>
                                      <p:to>
                                        <p:strVal val="visible"/>
                                      </p:to>
                                    </p:set>
                                    <p:animEffect transition="in" filter="fade">
                                      <p:cBhvr>
                                        <p:cTn id="35" dur="500"/>
                                        <p:tgtEl>
                                          <p:spTgt spid="4">
                                            <p:graphicEl>
                                              <a:dgm id="{9A72A26C-5978-4FF1-9093-4D54A75560AF}"/>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38B5C9CA-1FA6-4B16-8DF0-3E2FA72359BD}"/>
                                            </p:graphicEl>
                                          </p:spTgt>
                                        </p:tgtEl>
                                        <p:attrNameLst>
                                          <p:attrName>style.visibility</p:attrName>
                                        </p:attrNameLst>
                                      </p:cBhvr>
                                      <p:to>
                                        <p:strVal val="visible"/>
                                      </p:to>
                                    </p:set>
                                    <p:animEffect transition="in" filter="fade">
                                      <p:cBhvr>
                                        <p:cTn id="39" dur="500"/>
                                        <p:tgtEl>
                                          <p:spTgt spid="4">
                                            <p:graphicEl>
                                              <a:dgm id="{38B5C9CA-1FA6-4B16-8DF0-3E2FA72359BD}"/>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66FC7FA2-FEBD-4CF1-9360-0B12A7BD5B9B}"/>
                                            </p:graphicEl>
                                          </p:spTgt>
                                        </p:tgtEl>
                                        <p:attrNameLst>
                                          <p:attrName>style.visibility</p:attrName>
                                        </p:attrNameLst>
                                      </p:cBhvr>
                                      <p:to>
                                        <p:strVal val="visible"/>
                                      </p:to>
                                    </p:set>
                                    <p:animEffect transition="in" filter="fade">
                                      <p:cBhvr>
                                        <p:cTn id="43" dur="500"/>
                                        <p:tgtEl>
                                          <p:spTgt spid="4">
                                            <p:graphicEl>
                                              <a:dgm id="{66FC7FA2-FEBD-4CF1-9360-0B12A7BD5B9B}"/>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graphicEl>
                                              <a:dgm id="{61FACFFD-3C32-45B5-A024-7D8CD673771C}"/>
                                            </p:graphicEl>
                                          </p:spTgt>
                                        </p:tgtEl>
                                        <p:attrNameLst>
                                          <p:attrName>style.visibility</p:attrName>
                                        </p:attrNameLst>
                                      </p:cBhvr>
                                      <p:to>
                                        <p:strVal val="visible"/>
                                      </p:to>
                                    </p:set>
                                    <p:animEffect transition="in" filter="fade">
                                      <p:cBhvr>
                                        <p:cTn id="51" dur="500"/>
                                        <p:tgtEl>
                                          <p:spTgt spid="6">
                                            <p:graphicEl>
                                              <a:dgm id="{61FACFFD-3C32-45B5-A024-7D8CD673771C}"/>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graphicEl>
                                              <a:dgm id="{56BE076D-F7E6-459C-898D-C48A8889B285}"/>
                                            </p:graphicEl>
                                          </p:spTgt>
                                        </p:tgtEl>
                                        <p:attrNameLst>
                                          <p:attrName>style.visibility</p:attrName>
                                        </p:attrNameLst>
                                      </p:cBhvr>
                                      <p:to>
                                        <p:strVal val="visible"/>
                                      </p:to>
                                    </p:set>
                                    <p:animEffect transition="in" filter="fade">
                                      <p:cBhvr>
                                        <p:cTn id="55" dur="500"/>
                                        <p:tgtEl>
                                          <p:spTgt spid="6">
                                            <p:graphicEl>
                                              <a:dgm id="{56BE076D-F7E6-459C-898D-C48A8889B285}"/>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graphicEl>
                                              <a:dgm id="{F700A775-0DDC-45B5-8038-6B9F15E13EF5}"/>
                                            </p:graphicEl>
                                          </p:spTgt>
                                        </p:tgtEl>
                                        <p:attrNameLst>
                                          <p:attrName>style.visibility</p:attrName>
                                        </p:attrNameLst>
                                      </p:cBhvr>
                                      <p:to>
                                        <p:strVal val="visible"/>
                                      </p:to>
                                    </p:set>
                                    <p:animEffect transition="in" filter="fade">
                                      <p:cBhvr>
                                        <p:cTn id="59" dur="500"/>
                                        <p:tgtEl>
                                          <p:spTgt spid="6">
                                            <p:graphicEl>
                                              <a:dgm id="{F700A775-0DDC-45B5-8038-6B9F15E13EF5}"/>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graphicEl>
                                              <a:dgm id="{A29DCF89-BF88-4E11-A633-22CD9DCD9666}"/>
                                            </p:graphicEl>
                                          </p:spTgt>
                                        </p:tgtEl>
                                        <p:attrNameLst>
                                          <p:attrName>style.visibility</p:attrName>
                                        </p:attrNameLst>
                                      </p:cBhvr>
                                      <p:to>
                                        <p:strVal val="visible"/>
                                      </p:to>
                                    </p:set>
                                    <p:animEffect transition="in" filter="fade">
                                      <p:cBhvr>
                                        <p:cTn id="63" dur="500"/>
                                        <p:tgtEl>
                                          <p:spTgt spid="6">
                                            <p:graphicEl>
                                              <a:dgm id="{A29DCF89-BF88-4E11-A633-22CD9DCD966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graphicEl>
                                              <a:dgm id="{429DC0BC-9253-4192-A897-B853274FF7AA}"/>
                                            </p:graphicEl>
                                          </p:spTgt>
                                        </p:tgtEl>
                                        <p:attrNameLst>
                                          <p:attrName>style.visibility</p:attrName>
                                        </p:attrNameLst>
                                      </p:cBhvr>
                                      <p:to>
                                        <p:strVal val="visible"/>
                                      </p:to>
                                    </p:set>
                                    <p:animEffect transition="in" filter="fade">
                                      <p:cBhvr>
                                        <p:cTn id="67" dur="500"/>
                                        <p:tgtEl>
                                          <p:spTgt spid="6">
                                            <p:graphicEl>
                                              <a:dgm id="{429DC0BC-9253-4192-A897-B853274FF7AA}"/>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graphicEl>
                                              <a:dgm id="{D609ACAE-4C88-49E2-8C21-E50FAF8EEF10}"/>
                                            </p:graphicEl>
                                          </p:spTgt>
                                        </p:tgtEl>
                                        <p:attrNameLst>
                                          <p:attrName>style.visibility</p:attrName>
                                        </p:attrNameLst>
                                      </p:cBhvr>
                                      <p:to>
                                        <p:strVal val="visible"/>
                                      </p:to>
                                    </p:set>
                                    <p:animEffect transition="in" filter="fade">
                                      <p:cBhvr>
                                        <p:cTn id="71" dur="500"/>
                                        <p:tgtEl>
                                          <p:spTgt spid="6">
                                            <p:graphicEl>
                                              <a:dgm id="{D609ACAE-4C88-49E2-8C21-E50FAF8EEF10}"/>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graphicEl>
                                              <a:dgm id="{2C87F04E-1A5B-448B-8556-DA1C136E59DA}"/>
                                            </p:graphicEl>
                                          </p:spTgt>
                                        </p:tgtEl>
                                        <p:attrNameLst>
                                          <p:attrName>style.visibility</p:attrName>
                                        </p:attrNameLst>
                                      </p:cBhvr>
                                      <p:to>
                                        <p:strVal val="visible"/>
                                      </p:to>
                                    </p:set>
                                    <p:animEffect transition="in" filter="fade">
                                      <p:cBhvr>
                                        <p:cTn id="75" dur="500"/>
                                        <p:tgtEl>
                                          <p:spTgt spid="6">
                                            <p:graphicEl>
                                              <a:dgm id="{2C87F04E-1A5B-448B-8556-DA1C136E59DA}"/>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graphicEl>
                                              <a:dgm id="{43BC5222-2A2A-4DE1-B1E2-619CDB27BFD4}"/>
                                            </p:graphicEl>
                                          </p:spTgt>
                                        </p:tgtEl>
                                        <p:attrNameLst>
                                          <p:attrName>style.visibility</p:attrName>
                                        </p:attrNameLst>
                                      </p:cBhvr>
                                      <p:to>
                                        <p:strVal val="visible"/>
                                      </p:to>
                                    </p:set>
                                    <p:animEffect transition="in" filter="fade">
                                      <p:cBhvr>
                                        <p:cTn id="79" dur="500"/>
                                        <p:tgtEl>
                                          <p:spTgt spid="6">
                                            <p:graphicEl>
                                              <a:dgm id="{43BC5222-2A2A-4DE1-B1E2-619CDB27BFD4}"/>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
                                            <p:graphicEl>
                                              <a:dgm id="{A59E113D-B3F5-43F8-A6E3-371B463FE7AB}"/>
                                            </p:graphicEl>
                                          </p:spTgt>
                                        </p:tgtEl>
                                        <p:attrNameLst>
                                          <p:attrName>style.visibility</p:attrName>
                                        </p:attrNameLst>
                                      </p:cBhvr>
                                      <p:to>
                                        <p:strVal val="visible"/>
                                      </p:to>
                                    </p:set>
                                    <p:animEffect transition="in" filter="fade">
                                      <p:cBhvr>
                                        <p:cTn id="83" dur="500"/>
                                        <p:tgtEl>
                                          <p:spTgt spid="6">
                                            <p:graphicEl>
                                              <a:dgm id="{A59E113D-B3F5-43F8-A6E3-371B463FE7AB}"/>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
                                            <p:graphicEl>
                                              <a:dgm id="{ADB0B3F4-F058-41F4-89A8-79B7B0F5DE07}"/>
                                            </p:graphicEl>
                                          </p:spTgt>
                                        </p:tgtEl>
                                        <p:attrNameLst>
                                          <p:attrName>style.visibility</p:attrName>
                                        </p:attrNameLst>
                                      </p:cBhvr>
                                      <p:to>
                                        <p:strVal val="visible"/>
                                      </p:to>
                                    </p:set>
                                    <p:animEffect transition="in" filter="fade">
                                      <p:cBhvr>
                                        <p:cTn id="87" dur="500"/>
                                        <p:tgtEl>
                                          <p:spTgt spid="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70853" y="18121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Agent allocation</a:t>
            </a:r>
          </a:p>
        </p:txBody>
      </p:sp>
      <p:sp>
        <p:nvSpPr>
          <p:cNvPr id="117" name="Rectangle 116"/>
          <p:cNvSpPr/>
          <p:nvPr/>
        </p:nvSpPr>
        <p:spPr bwMode="auto">
          <a:xfrm>
            <a:off x="9070853" y="2540971"/>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Warehouse efficiency</a:t>
            </a:r>
          </a:p>
        </p:txBody>
      </p:sp>
      <p:sp>
        <p:nvSpPr>
          <p:cNvPr id="118" name="Rectangle 117"/>
          <p:cNvSpPr/>
          <p:nvPr/>
        </p:nvSpPr>
        <p:spPr bwMode="auto">
          <a:xfrm>
            <a:off x="9070853" y="32698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Smart buildings</a:t>
            </a:r>
          </a:p>
        </p:txBody>
      </p:sp>
      <p:sp>
        <p:nvSpPr>
          <p:cNvPr id="119" name="Rectangle 118"/>
          <p:cNvSpPr/>
          <p:nvPr/>
        </p:nvSpPr>
        <p:spPr bwMode="auto">
          <a:xfrm>
            <a:off x="9070853" y="39986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Predictive maintenance</a:t>
            </a:r>
          </a:p>
        </p:txBody>
      </p:sp>
      <p:sp>
        <p:nvSpPr>
          <p:cNvPr id="120" name="Rectangle 119"/>
          <p:cNvSpPr/>
          <p:nvPr/>
        </p:nvSpPr>
        <p:spPr bwMode="auto">
          <a:xfrm>
            <a:off x="9070853" y="472748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6144031" y="181213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6144031" y="2540973"/>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Personalized offers</a:t>
            </a:r>
          </a:p>
        </p:txBody>
      </p:sp>
      <p:sp>
        <p:nvSpPr>
          <p:cNvPr id="124" name="Rectangle 123"/>
          <p:cNvSpPr/>
          <p:nvPr/>
        </p:nvSpPr>
        <p:spPr bwMode="auto">
          <a:xfrm>
            <a:off x="6144031" y="3269810"/>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Product </a:t>
            </a:r>
            <a:r>
              <a:rPr lang="en-US" sz="1600" spc="-98" dirty="0">
                <a:gradFill>
                  <a:gsLst>
                    <a:gs pos="1250">
                      <a:srgbClr val="FFFFFF"/>
                    </a:gs>
                    <a:gs pos="100000">
                      <a:srgbClr val="FFFFFF"/>
                    </a:gs>
                  </a:gsLst>
                  <a:lin ang="5400000" scaled="0"/>
                </a:gradFill>
              </a:rPr>
              <a:t>recommendation</a:t>
            </a:r>
          </a:p>
        </p:txBody>
      </p:sp>
      <p:sp>
        <p:nvSpPr>
          <p:cNvPr id="128" name="Rectangle 127"/>
          <p:cNvSpPr/>
          <p:nvPr/>
        </p:nvSpPr>
        <p:spPr bwMode="auto">
          <a:xfrm>
            <a:off x="284282" y="400675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Fraud detection</a:t>
            </a:r>
          </a:p>
        </p:txBody>
      </p:sp>
      <p:sp>
        <p:nvSpPr>
          <p:cNvPr id="129" name="Rectangle 128"/>
          <p:cNvSpPr/>
          <p:nvPr/>
        </p:nvSpPr>
        <p:spPr bwMode="auto">
          <a:xfrm>
            <a:off x="284282" y="473559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Risk management</a:t>
            </a:r>
          </a:p>
        </p:txBody>
      </p:sp>
      <p:sp>
        <p:nvSpPr>
          <p:cNvPr id="151" name="Rectangle 150"/>
          <p:cNvSpPr/>
          <p:nvPr/>
        </p:nvSpPr>
        <p:spPr bwMode="auto">
          <a:xfrm>
            <a:off x="3219040" y="18245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0" bIns="45702" numCol="1" rtlCol="0" anchor="ctr" anchorCtr="0" compatLnSpc="1">
            <a:prstTxWarp prst="textNoShape">
              <a:avLst/>
            </a:prstTxWarp>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3219040"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3219040" y="32822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3219040" y="40110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Marketing mix optimization</a:t>
            </a:r>
          </a:p>
        </p:txBody>
      </p:sp>
      <p:grpSp>
        <p:nvGrpSpPr>
          <p:cNvPr id="55" name="Group 54"/>
          <p:cNvGrpSpPr/>
          <p:nvPr/>
        </p:nvGrpSpPr>
        <p:grpSpPr>
          <a:xfrm>
            <a:off x="456314" y="4203545"/>
            <a:ext cx="392871" cy="266567"/>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309422" y="3424600"/>
            <a:ext cx="421264" cy="394818"/>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309422" y="1944406"/>
            <a:ext cx="390683" cy="39560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66" name="Group 65"/>
          <p:cNvGrpSpPr/>
          <p:nvPr/>
        </p:nvGrpSpPr>
        <p:grpSpPr bwMode="black">
          <a:xfrm>
            <a:off x="9236988" y="2685673"/>
            <a:ext cx="455709" cy="370740"/>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grpSp>
        <p:nvGrpSpPr>
          <p:cNvPr id="70" name="Group 69"/>
          <p:cNvGrpSpPr/>
          <p:nvPr/>
        </p:nvGrpSpPr>
        <p:grpSpPr>
          <a:xfrm>
            <a:off x="6308288" y="2664524"/>
            <a:ext cx="413044" cy="413044"/>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36988" y="1942116"/>
            <a:ext cx="373367" cy="4001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3367338" y="3400803"/>
            <a:ext cx="422960" cy="42296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3352127" y="2019861"/>
            <a:ext cx="441602" cy="26656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3367338" y="4155500"/>
            <a:ext cx="371335" cy="37123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3352126" y="2697408"/>
            <a:ext cx="336466" cy="369147"/>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36987" y="4872246"/>
            <a:ext cx="435266" cy="37061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456314" y="4932895"/>
            <a:ext cx="412114" cy="265542"/>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grpSp>
        <p:nvGrpSpPr>
          <p:cNvPr id="112" name="Group 111"/>
          <p:cNvGrpSpPr/>
          <p:nvPr/>
        </p:nvGrpSpPr>
        <p:grpSpPr>
          <a:xfrm>
            <a:off x="9236989" y="3414456"/>
            <a:ext cx="320091" cy="370855"/>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90296" y="4137806"/>
            <a:ext cx="336753" cy="38182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895816"/>
            <a:endParaRPr lang="en-US" sz="1600" dirty="0">
              <a:gradFill>
                <a:gsLst>
                  <a:gs pos="1250">
                    <a:srgbClr val="FFFFFF"/>
                  </a:gs>
                  <a:gs pos="100000">
                    <a:srgbClr val="FFFFFF"/>
                  </a:gs>
                </a:gsLst>
                <a:lin ang="5400000" scaled="0"/>
              </a:gradFill>
            </a:endParaRPr>
          </a:p>
        </p:txBody>
      </p:sp>
      <p:sp>
        <p:nvSpPr>
          <p:cNvPr id="5" name="Rectangle 4"/>
          <p:cNvSpPr/>
          <p:nvPr/>
        </p:nvSpPr>
        <p:spPr bwMode="auto">
          <a:xfrm>
            <a:off x="3212937" y="1030162"/>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Sales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95143" y="1028700"/>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Finance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40115"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Customer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68031"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Operations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3352125" y="1192274"/>
            <a:ext cx="471792" cy="36233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28" rIns="80655" bIns="40328" numCol="1" anchor="t" anchorCtr="0" compatLnSpc="1">
            <a:prstTxWarp prst="textNoShape">
              <a:avLst/>
            </a:prstTxWarp>
          </a:bodyPr>
          <a:lstStyle/>
          <a:p>
            <a:pPr algn="ctr"/>
            <a:endParaRPr lang="en-US" sz="1567"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36989" y="1202935"/>
            <a:ext cx="450502" cy="3604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309420" y="1182356"/>
            <a:ext cx="498424" cy="393033"/>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472182" y="1293170"/>
            <a:ext cx="512428" cy="234253"/>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895820"/>
            <a:endParaRPr lang="en-US" sz="1666" dirty="0">
              <a:gradFill>
                <a:gsLst>
                  <a:gs pos="1250">
                    <a:srgbClr val="FFFFFF"/>
                  </a:gs>
                  <a:gs pos="100000">
                    <a:srgbClr val="FFFFFF"/>
                  </a:gs>
                </a:gsLst>
                <a:lin ang="5400000" scaled="0"/>
              </a:gradFill>
            </a:endParaRPr>
          </a:p>
        </p:txBody>
      </p:sp>
      <p:sp>
        <p:nvSpPr>
          <p:cNvPr id="74" name="Rectangle 73"/>
          <p:cNvSpPr/>
          <p:nvPr/>
        </p:nvSpPr>
        <p:spPr bwMode="auto">
          <a:xfrm>
            <a:off x="308455" y="326759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Investment modelling </a:t>
            </a:r>
          </a:p>
        </p:txBody>
      </p:sp>
      <p:sp>
        <p:nvSpPr>
          <p:cNvPr id="3" name="TextBox 2"/>
          <p:cNvSpPr txBox="1"/>
          <p:nvPr/>
        </p:nvSpPr>
        <p:spPr>
          <a:xfrm>
            <a:off x="321767" y="3317178"/>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88" name="Title 1"/>
          <p:cNvSpPr>
            <a:spLocks noGrp="1"/>
          </p:cNvSpPr>
          <p:nvPr>
            <p:ph type="title"/>
          </p:nvPr>
        </p:nvSpPr>
        <p:spPr/>
        <p:txBody>
          <a:bodyPr/>
          <a:lstStyle/>
          <a:p>
            <a:r>
              <a:rPr lang="en-US" dirty="0"/>
              <a:t>Example use cases</a:t>
            </a:r>
          </a:p>
        </p:txBody>
      </p:sp>
      <p:sp>
        <p:nvSpPr>
          <p:cNvPr id="75" name="Rectangle 74"/>
          <p:cNvSpPr/>
          <p:nvPr/>
        </p:nvSpPr>
        <p:spPr bwMode="auto">
          <a:xfrm>
            <a:off x="295143" y="185296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Revenue Forecasting</a:t>
            </a:r>
          </a:p>
        </p:txBody>
      </p:sp>
      <p:sp>
        <p:nvSpPr>
          <p:cNvPr id="76" name="TextBox 75"/>
          <p:cNvSpPr txBox="1"/>
          <p:nvPr/>
        </p:nvSpPr>
        <p:spPr>
          <a:xfrm>
            <a:off x="308455" y="1902546"/>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78" name="Rectangle 77"/>
          <p:cNvSpPr/>
          <p:nvPr/>
        </p:nvSpPr>
        <p:spPr bwMode="auto">
          <a:xfrm>
            <a:off x="281462"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72182" y="2671425"/>
            <a:ext cx="424998" cy="351685"/>
          </a:xfrm>
          <a:prstGeom prst="rect">
            <a:avLst/>
          </a:prstGeom>
          <a:noFill/>
        </p:spPr>
      </p:pic>
    </p:spTree>
    <p:extLst>
      <p:ext uri="{BB962C8B-B14F-4D97-AF65-F5344CB8AC3E}">
        <p14:creationId xmlns:p14="http://schemas.microsoft.com/office/powerpoint/2010/main" val="15252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517" y="1180665"/>
            <a:ext cx="9829006" cy="5394921"/>
          </a:xfrm>
          <a:prstGeom prst="rect">
            <a:avLst/>
          </a:prstGeom>
        </p:spPr>
      </p:pic>
    </p:spTree>
    <p:extLst>
      <p:ext uri="{BB962C8B-B14F-4D97-AF65-F5344CB8AC3E}">
        <p14:creationId xmlns:p14="http://schemas.microsoft.com/office/powerpoint/2010/main" val="568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74625"/>
            <a:ext cx="11887200" cy="1336675"/>
          </a:xfrm>
        </p:spPr>
        <p:txBody>
          <a:bodyPr>
            <a:normAutofit/>
          </a:bodyPr>
          <a:lstStyle/>
          <a:p>
            <a:r>
              <a:rPr lang="en-US" dirty="0"/>
              <a:t>Common Classes of Algorithms</a:t>
            </a:r>
            <a:br>
              <a:rPr lang="en-US" dirty="0"/>
            </a:br>
            <a:r>
              <a:rPr lang="en-US" sz="2800" dirty="0"/>
              <a:t>(</a:t>
            </a:r>
            <a:r>
              <a:rPr lang="en-US" sz="2800" dirty="0" err="1"/>
              <a:t>Supervised|Unsupervised</a:t>
            </a:r>
            <a:r>
              <a:rPr lang="en-US" sz="2800" dirty="0"/>
              <a:t>)</a:t>
            </a:r>
          </a:p>
        </p:txBody>
      </p:sp>
      <p:grpSp>
        <p:nvGrpSpPr>
          <p:cNvPr id="10" name="Group 9"/>
          <p:cNvGrpSpPr/>
          <p:nvPr/>
        </p:nvGrpSpPr>
        <p:grpSpPr>
          <a:xfrm>
            <a:off x="1059585" y="2119089"/>
            <a:ext cx="2073762" cy="3602908"/>
            <a:chOff x="634610" y="2119089"/>
            <a:chExt cx="2073762" cy="3602908"/>
          </a:xfrm>
        </p:grpSpPr>
        <p:sp>
          <p:nvSpPr>
            <p:cNvPr id="9" name="Rectangle 8"/>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7" name="Group 6"/>
            <p:cNvGrpSpPr/>
            <p:nvPr/>
          </p:nvGrpSpPr>
          <p:grpSpPr>
            <a:xfrm>
              <a:off x="663637" y="3426809"/>
              <a:ext cx="2023055" cy="1828800"/>
              <a:chOff x="1087120" y="1285207"/>
              <a:chExt cx="2423563" cy="2275841"/>
            </a:xfrm>
          </p:grpSpPr>
          <p:pic>
            <p:nvPicPr>
              <p:cNvPr id="1026" name="Picture 2" descr="Gender classification from height and weigh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p:nvGrpSpPr>
        <p:grpSpPr>
          <a:xfrm>
            <a:off x="6381397" y="2119089"/>
            <a:ext cx="2073762" cy="3602908"/>
            <a:chOff x="4546308" y="2119089"/>
            <a:chExt cx="2073762" cy="3602908"/>
          </a:xfrm>
        </p:grpSpPr>
        <p:sp>
          <p:nvSpPr>
            <p:cNvPr id="14" name="Rectangle 13"/>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028" name="Picture 4" descr="Data with a nonlinear trend"/>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042304" y="2119089"/>
            <a:ext cx="2073762" cy="3602908"/>
            <a:chOff x="7302404" y="2119089"/>
            <a:chExt cx="2073762" cy="3602908"/>
          </a:xfrm>
        </p:grpSpPr>
        <p:sp>
          <p:nvSpPr>
            <p:cNvPr id="16" name="Rectangle 15"/>
            <p:cNvSpPr/>
            <p:nvPr/>
          </p:nvSpPr>
          <p:spPr>
            <a:xfrm>
              <a:off x="7302404"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Anomaly Detection</a:t>
              </a:r>
            </a:p>
          </p:txBody>
        </p:sp>
        <p:pic>
          <p:nvPicPr>
            <p:cNvPr id="1030" name="Picture 6" descr="https://acomdpsstorage.blob.core.windows.net/dpsmedia-prod/azure.microsoft.com/en-us/documentation/articles/machine-learning-algorithm-choice/20151014060220/image8.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355372" y="3426809"/>
              <a:ext cx="1967825"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720491" y="2119089"/>
            <a:ext cx="2073762" cy="3602908"/>
            <a:chOff x="9525003" y="2119089"/>
            <a:chExt cx="2073762" cy="3602908"/>
          </a:xfrm>
        </p:grpSpPr>
        <p:sp>
          <p:nvSpPr>
            <p:cNvPr id="17" name="Rectangle 16"/>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032" name="Picture 8" descr="Data set grouped using K-means"/>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2058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you need </a:t>
            </a:r>
            <a:r>
              <a:rPr lang="en-US" dirty="0"/>
              <a:t>to know these </a:t>
            </a:r>
            <a:r>
              <a:rPr lang="en-US" dirty="0" smtClean="0"/>
              <a:t>algorithms?</a:t>
            </a:r>
            <a:endParaRPr lang="en-US" dirty="0"/>
          </a:p>
        </p:txBody>
      </p:sp>
      <p:sp>
        <p:nvSpPr>
          <p:cNvPr id="3" name="Content Placeholder 2"/>
          <p:cNvSpPr>
            <a:spLocks noGrp="1"/>
          </p:cNvSpPr>
          <p:nvPr>
            <p:ph idx="1"/>
          </p:nvPr>
        </p:nvSpPr>
        <p:spPr/>
        <p:txBody>
          <a:bodyPr/>
          <a:lstStyle/>
          <a:p>
            <a:pPr>
              <a:lnSpc>
                <a:spcPct val="150000"/>
              </a:lnSpc>
            </a:pPr>
            <a:r>
              <a:rPr lang="en-US" dirty="0"/>
              <a:t>If you want to answer a </a:t>
            </a:r>
            <a:r>
              <a:rPr lang="en-US" dirty="0" smtClean="0"/>
              <a:t>YES|NO </a:t>
            </a:r>
            <a:r>
              <a:rPr lang="en-US" dirty="0"/>
              <a:t>question, it is </a:t>
            </a:r>
            <a:r>
              <a:rPr lang="en-US" b="1" dirty="0"/>
              <a:t>classification</a:t>
            </a:r>
          </a:p>
          <a:p>
            <a:pPr>
              <a:lnSpc>
                <a:spcPct val="150000"/>
              </a:lnSpc>
            </a:pPr>
            <a:r>
              <a:rPr lang="en-US" dirty="0"/>
              <a:t>If you want to predict a numerical value, it is </a:t>
            </a:r>
            <a:r>
              <a:rPr lang="en-US" b="1" dirty="0"/>
              <a:t>regression</a:t>
            </a:r>
          </a:p>
          <a:p>
            <a:pPr>
              <a:lnSpc>
                <a:spcPct val="150000"/>
              </a:lnSpc>
            </a:pPr>
            <a:r>
              <a:rPr lang="en-US" dirty="0"/>
              <a:t>If you want to group data into similar observations, it is </a:t>
            </a:r>
            <a:r>
              <a:rPr lang="en-US" b="1" dirty="0"/>
              <a:t>clustering</a:t>
            </a:r>
          </a:p>
          <a:p>
            <a:pPr>
              <a:lnSpc>
                <a:spcPct val="150000"/>
              </a:lnSpc>
            </a:pPr>
            <a:r>
              <a:rPr lang="en-US" dirty="0"/>
              <a:t>If you want to recommend an item, it is </a:t>
            </a:r>
            <a:r>
              <a:rPr lang="en-US" b="1" dirty="0"/>
              <a:t>recommender system</a:t>
            </a:r>
          </a:p>
          <a:p>
            <a:pPr>
              <a:lnSpc>
                <a:spcPct val="150000"/>
              </a:lnSpc>
            </a:pPr>
            <a:r>
              <a:rPr lang="en-US" dirty="0"/>
              <a:t>If you want to find anomalies in a group, it is </a:t>
            </a:r>
            <a:r>
              <a:rPr lang="en-US" b="1" dirty="0"/>
              <a:t>anomaly detection</a:t>
            </a:r>
          </a:p>
          <a:p>
            <a:pPr marL="0" indent="0">
              <a:lnSpc>
                <a:spcPct val="150000"/>
              </a:lnSpc>
              <a:buNone/>
            </a:pPr>
            <a:r>
              <a:rPr lang="en-US" dirty="0"/>
              <a:t>and many other ML algorithms for specific problem</a:t>
            </a:r>
          </a:p>
        </p:txBody>
      </p:sp>
    </p:spTree>
    <p:extLst>
      <p:ext uri="{BB962C8B-B14F-4D97-AF65-F5344CB8AC3E}">
        <p14:creationId xmlns:p14="http://schemas.microsoft.com/office/powerpoint/2010/main" val="123445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24151"/>
            <a:ext cx="10515600" cy="1325563"/>
          </a:xfrm>
        </p:spPr>
        <p:txBody>
          <a:bodyPr/>
          <a:lstStyle/>
          <a:p>
            <a:r>
              <a:rPr lang="en-US" dirty="0" smtClean="0"/>
              <a:t>Mobile First -&gt; AI First</a:t>
            </a:r>
            <a:endParaRPr lang="en-US" dirty="0"/>
          </a:p>
        </p:txBody>
      </p:sp>
      <p:sp>
        <p:nvSpPr>
          <p:cNvPr id="4" name="Rectangle 3"/>
          <p:cNvSpPr/>
          <p:nvPr/>
        </p:nvSpPr>
        <p:spPr>
          <a:xfrm>
            <a:off x="838199" y="2213257"/>
            <a:ext cx="10515601" cy="3046988"/>
          </a:xfrm>
          <a:prstGeom prst="rect">
            <a:avLst/>
          </a:prstGeom>
        </p:spPr>
        <p:txBody>
          <a:bodyPr wrap="square">
            <a:spAutoFit/>
          </a:bodyPr>
          <a:lstStyle/>
          <a:p>
            <a:r>
              <a:rPr lang="en-US" sz="3200" i="1" dirty="0">
                <a:solidFill>
                  <a:srgbClr val="333333"/>
                </a:solidFill>
              </a:rPr>
              <a:t>Looking to the future, the next big step will be </a:t>
            </a:r>
            <a:r>
              <a:rPr lang="en-US" sz="3200" b="1" i="1" dirty="0">
                <a:solidFill>
                  <a:srgbClr val="333333"/>
                </a:solidFill>
              </a:rPr>
              <a:t>for the very concept of the “device” to fade away. Over time, the computer itself</a:t>
            </a:r>
            <a:r>
              <a:rPr lang="en-US" sz="3200" i="1" dirty="0">
                <a:solidFill>
                  <a:srgbClr val="333333"/>
                </a:solidFill>
              </a:rPr>
              <a:t>—whatever its form factor—will be an intelligent assistant helping you through your day. We will move from mobile first to an AI first world</a:t>
            </a:r>
            <a:r>
              <a:rPr lang="en-US" sz="3200" i="1" dirty="0" smtClean="0">
                <a:solidFill>
                  <a:srgbClr val="333333"/>
                </a:solidFill>
              </a:rPr>
              <a:t>. </a:t>
            </a:r>
            <a:r>
              <a:rPr lang="mr-IN" sz="3200" dirty="0" smtClean="0">
                <a:solidFill>
                  <a:srgbClr val="333333"/>
                </a:solidFill>
              </a:rPr>
              <a:t>–</a:t>
            </a:r>
            <a:r>
              <a:rPr lang="en-US" sz="3200" dirty="0" smtClean="0">
                <a:solidFill>
                  <a:srgbClr val="333333"/>
                </a:solidFill>
              </a:rPr>
              <a:t> </a:t>
            </a:r>
            <a:r>
              <a:rPr lang="en-US" sz="3200" dirty="0" err="1" smtClean="0">
                <a:solidFill>
                  <a:srgbClr val="333333"/>
                </a:solidFill>
              </a:rPr>
              <a:t>Sundar</a:t>
            </a:r>
            <a:r>
              <a:rPr lang="en-US" sz="3200" dirty="0" smtClean="0">
                <a:solidFill>
                  <a:srgbClr val="333333"/>
                </a:solidFill>
              </a:rPr>
              <a:t> </a:t>
            </a:r>
            <a:r>
              <a:rPr lang="en-US" sz="3200" dirty="0" err="1" smtClean="0">
                <a:solidFill>
                  <a:srgbClr val="333333"/>
                </a:solidFill>
              </a:rPr>
              <a:t>Pichai</a:t>
            </a:r>
            <a:r>
              <a:rPr lang="en-US" sz="3200" dirty="0" smtClean="0">
                <a:solidFill>
                  <a:srgbClr val="333333"/>
                </a:solidFill>
              </a:rPr>
              <a:t> (Founders Letter, 2016)</a:t>
            </a:r>
            <a:endParaRPr lang="en-US" sz="3200" dirty="0"/>
          </a:p>
        </p:txBody>
      </p:sp>
    </p:spTree>
    <p:extLst>
      <p:ext uri="{BB962C8B-B14F-4D97-AF65-F5344CB8AC3E}">
        <p14:creationId xmlns:p14="http://schemas.microsoft.com/office/powerpoint/2010/main" val="14850713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Which customer are more likely to buy, stay, leave (churn analysis)</a:t>
            </a:r>
          </a:p>
          <a:p>
            <a:pPr marL="364157" lvl="1" indent="-336145">
              <a:buFont typeface="Wingdings" panose="05000000000000000000" pitchFamily="2" charset="2"/>
              <a:buChar char="§"/>
            </a:pPr>
            <a:r>
              <a:rPr lang="en-US" dirty="0"/>
              <a:t>Which </a:t>
            </a:r>
            <a:r>
              <a:rPr lang="en-US" dirty="0" err="1" smtClean="0"/>
              <a:t>transactions|actions</a:t>
            </a:r>
            <a:r>
              <a:rPr lang="en-US" dirty="0" smtClean="0"/>
              <a:t> </a:t>
            </a:r>
            <a:r>
              <a:rPr lang="en-US" dirty="0"/>
              <a:t>are fraudulent</a:t>
            </a:r>
          </a:p>
          <a:p>
            <a:pPr marL="364157" lvl="1" indent="-336145">
              <a:buFont typeface="Wingdings" panose="05000000000000000000" pitchFamily="2" charset="2"/>
              <a:buChar char="§"/>
            </a:pPr>
            <a:r>
              <a:rPr lang="en-US" dirty="0"/>
              <a:t>Which quotes are more likely to become orders</a:t>
            </a:r>
          </a:p>
          <a:p>
            <a:pPr marL="364157" lvl="1" indent="-336145">
              <a:buFont typeface="Wingdings" panose="05000000000000000000" pitchFamily="2" charset="2"/>
              <a:buChar char="§"/>
            </a:pPr>
            <a:r>
              <a:rPr lang="en-US" dirty="0"/>
              <a:t>Recognition of patterns: speech, speaker, image, movement, etc.</a:t>
            </a:r>
          </a:p>
          <a:p>
            <a:pPr lvl="1"/>
            <a:endParaRPr lang="en-US" dirty="0"/>
          </a:p>
          <a:p>
            <a:pPr marL="0" indent="0">
              <a:buNone/>
            </a:pPr>
            <a:r>
              <a:rPr lang="en-US" dirty="0"/>
              <a:t>Algorithms: Boosted Decision Tree, Decision Forest, Decision Jungle, Logistic Regression, SVM, ANN, etc.</a:t>
            </a:r>
          </a:p>
        </p:txBody>
      </p:sp>
      <p:grpSp>
        <p:nvGrpSpPr>
          <p:cNvPr id="3" name="Group 2"/>
          <p:cNvGrpSpPr/>
          <p:nvPr/>
        </p:nvGrpSpPr>
        <p:grpSpPr>
          <a:xfrm>
            <a:off x="9759085" y="1028700"/>
            <a:ext cx="2073762" cy="3602908"/>
            <a:chOff x="634610" y="2119089"/>
            <a:chExt cx="2073762" cy="3602908"/>
          </a:xfrm>
        </p:grpSpPr>
        <p:sp>
          <p:nvSpPr>
            <p:cNvPr id="4" name="Rectangle 3"/>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5" name="Group 4"/>
            <p:cNvGrpSpPr/>
            <p:nvPr/>
          </p:nvGrpSpPr>
          <p:grpSpPr>
            <a:xfrm>
              <a:off x="663637" y="3426809"/>
              <a:ext cx="2023055" cy="1828800"/>
              <a:chOff x="1087120" y="1285207"/>
              <a:chExt cx="2423563" cy="2275841"/>
            </a:xfrm>
          </p:grpSpPr>
          <p:pic>
            <p:nvPicPr>
              <p:cNvPr id="6" name="Picture 2" descr="Gender classification from height and weigh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98527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Customer segmentation: divide a customer base into groups of individuals that are similar in specific ways relevant to marketing, such as age, gender, interests, spending habits, etc.</a:t>
            </a:r>
          </a:p>
          <a:p>
            <a:pPr marL="364157" lvl="1" indent="-336145">
              <a:buFont typeface="Wingdings" panose="05000000000000000000" pitchFamily="2" charset="2"/>
              <a:buChar char="§"/>
            </a:pPr>
            <a:r>
              <a:rPr lang="en-US" dirty="0"/>
              <a:t>Market segmentation</a:t>
            </a:r>
          </a:p>
          <a:p>
            <a:pPr marL="364157" lvl="1" indent="-336145">
              <a:buFont typeface="Wingdings" panose="05000000000000000000" pitchFamily="2" charset="2"/>
              <a:buChar char="§"/>
            </a:pPr>
            <a:r>
              <a:rPr lang="en-US" dirty="0"/>
              <a:t>Quantization of all sorts, such as, data compression, color reduction, etc.</a:t>
            </a:r>
          </a:p>
          <a:p>
            <a:pPr marL="364157" lvl="1" indent="-336145">
              <a:buFont typeface="Wingdings" panose="05000000000000000000" pitchFamily="2" charset="2"/>
              <a:buChar char="§"/>
            </a:pPr>
            <a:r>
              <a:rPr lang="en-US" dirty="0"/>
              <a:t>Pattern recognition</a:t>
            </a:r>
          </a:p>
          <a:p>
            <a:pPr marL="457200" lvl="1" indent="0">
              <a:buNone/>
            </a:pPr>
            <a:endParaRPr lang="en-US" dirty="0"/>
          </a:p>
          <a:p>
            <a:pPr marL="0" indent="0">
              <a:buNone/>
            </a:pPr>
            <a:r>
              <a:rPr lang="en-US" dirty="0"/>
              <a:t>Algorithms: K-means</a:t>
            </a:r>
          </a:p>
        </p:txBody>
      </p:sp>
      <p:grpSp>
        <p:nvGrpSpPr>
          <p:cNvPr id="9" name="Group 8"/>
          <p:cNvGrpSpPr/>
          <p:nvPr/>
        </p:nvGrpSpPr>
        <p:grpSpPr>
          <a:xfrm>
            <a:off x="9759085" y="1028700"/>
            <a:ext cx="2073762" cy="3602908"/>
            <a:chOff x="9525003" y="2119089"/>
            <a:chExt cx="2073762" cy="3602908"/>
          </a:xfrm>
        </p:grpSpPr>
        <p:sp>
          <p:nvSpPr>
            <p:cNvPr id="10" name="Rectangle 9"/>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1" name="Picture 8" descr="Data set grouped using K-mean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1617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 </a:t>
            </a:r>
          </a:p>
          <a:p>
            <a:pPr marL="364157" lvl="1" indent="-336145">
              <a:buFont typeface="Wingdings" panose="05000000000000000000" pitchFamily="2" charset="2"/>
              <a:buChar char="§"/>
            </a:pPr>
            <a:r>
              <a:rPr lang="en-US" dirty="0"/>
              <a:t>Stock prices prediction</a:t>
            </a:r>
          </a:p>
          <a:p>
            <a:pPr marL="364157" lvl="1" indent="-336145">
              <a:buFont typeface="Wingdings" panose="05000000000000000000" pitchFamily="2" charset="2"/>
              <a:buChar char="§"/>
            </a:pPr>
            <a:r>
              <a:rPr lang="en-US" dirty="0"/>
              <a:t>Sales forecasts </a:t>
            </a:r>
          </a:p>
          <a:p>
            <a:pPr marL="364157" lvl="1" indent="-336145">
              <a:buFont typeface="Wingdings" panose="05000000000000000000" pitchFamily="2" charset="2"/>
              <a:buChar char="§"/>
            </a:pPr>
            <a:r>
              <a:rPr lang="en-US" dirty="0"/>
              <a:t>Premiums on insurance based on different factors</a:t>
            </a:r>
          </a:p>
          <a:p>
            <a:pPr marL="364157" lvl="1" indent="-336145">
              <a:buFont typeface="Wingdings" panose="05000000000000000000" pitchFamily="2" charset="2"/>
              <a:buChar char="§"/>
            </a:pPr>
            <a:r>
              <a:rPr lang="en-US" dirty="0"/>
              <a:t>Quality control: number of complaints over time based on product specs, utilization, etc.</a:t>
            </a:r>
          </a:p>
          <a:p>
            <a:pPr marL="364157" lvl="1" indent="-336145">
              <a:buFont typeface="Wingdings" panose="05000000000000000000" pitchFamily="2" charset="2"/>
              <a:buChar char="§"/>
            </a:pPr>
            <a:r>
              <a:rPr lang="en-US" dirty="0"/>
              <a:t>Workforce prediction</a:t>
            </a:r>
          </a:p>
          <a:p>
            <a:pPr marL="364157" lvl="1" indent="-336145">
              <a:buFont typeface="Wingdings" panose="05000000000000000000" pitchFamily="2" charset="2"/>
              <a:buChar char="§"/>
            </a:pPr>
            <a:r>
              <a:rPr lang="en-US" dirty="0"/>
              <a:t>Workload prediction</a:t>
            </a:r>
          </a:p>
          <a:p>
            <a:pPr lvl="1"/>
            <a:endParaRPr lang="en-US" dirty="0"/>
          </a:p>
          <a:p>
            <a:pPr marL="0" indent="0">
              <a:buNone/>
            </a:pPr>
            <a:r>
              <a:rPr lang="en-US" dirty="0"/>
              <a:t>Algorithms: Bayesian Linear, Linear Regression, Ordinal Regression, ANN, Boosted Decision Tree, Decision Forest</a:t>
            </a:r>
          </a:p>
          <a:p>
            <a:pPr marL="0" indent="0">
              <a:buNone/>
            </a:pPr>
            <a:endParaRPr lang="en-US" dirty="0"/>
          </a:p>
        </p:txBody>
      </p:sp>
      <p:grpSp>
        <p:nvGrpSpPr>
          <p:cNvPr id="7" name="Group 6"/>
          <p:cNvGrpSpPr/>
          <p:nvPr/>
        </p:nvGrpSpPr>
        <p:grpSpPr>
          <a:xfrm>
            <a:off x="9758922" y="1028700"/>
            <a:ext cx="2073762" cy="3602908"/>
            <a:chOff x="4546308" y="2119089"/>
            <a:chExt cx="2073762" cy="3602908"/>
          </a:xfrm>
        </p:grpSpPr>
        <p:sp>
          <p:nvSpPr>
            <p:cNvPr id="12" name="Rectangle 11"/>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3" name="Picture 4" descr="Data with a nonlinear tren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393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a:xfrm>
            <a:off x="152400" y="1028700"/>
            <a:ext cx="11887200" cy="1574800"/>
          </a:xfrm>
        </p:spPr>
        <p:txBody>
          <a:bodyPr>
            <a:normAutofit/>
          </a:bodyPr>
          <a:lstStyle/>
          <a:p>
            <a:pPr marL="0" indent="0">
              <a:buNone/>
            </a:pPr>
            <a:endParaRPr lang="en-US" sz="3200" dirty="0"/>
          </a:p>
          <a:p>
            <a:pPr marL="0" indent="0">
              <a:buNone/>
            </a:pPr>
            <a:r>
              <a:rPr lang="en-US" sz="3200" dirty="0"/>
              <a:t>Does your customer want to </a:t>
            </a:r>
            <a:r>
              <a:rPr lang="en-US" sz="3200" dirty="0" err="1" smtClean="0"/>
              <a:t>predict|estimate</a:t>
            </a:r>
            <a:r>
              <a:rPr lang="en-US" sz="3200" dirty="0" smtClean="0"/>
              <a:t> </a:t>
            </a:r>
            <a:r>
              <a:rPr lang="en-US" sz="3200" dirty="0"/>
              <a:t>a number (regression) or apply a </a:t>
            </a:r>
            <a:r>
              <a:rPr lang="en-US" sz="3200" dirty="0" err="1" smtClean="0"/>
              <a:t>label|categorize</a:t>
            </a:r>
            <a:r>
              <a:rPr lang="en-US" sz="3200" dirty="0" smtClean="0"/>
              <a:t> </a:t>
            </a:r>
            <a:r>
              <a:rPr lang="en-US" sz="3200" dirty="0"/>
              <a:t>(classification)?</a:t>
            </a:r>
          </a:p>
          <a:p>
            <a:endParaRPr lang="en-US" sz="3200" dirty="0"/>
          </a:p>
          <a:p>
            <a:endParaRPr lang="en-US" sz="3200" dirty="0"/>
          </a:p>
        </p:txBody>
      </p:sp>
      <p:sp>
        <p:nvSpPr>
          <p:cNvPr id="4" name="Text Placeholder 4"/>
          <p:cNvSpPr txBox="1">
            <a:spLocks/>
          </p:cNvSpPr>
          <p:nvPr/>
        </p:nvSpPr>
        <p:spPr>
          <a:xfrm>
            <a:off x="358841" y="2685804"/>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problems</a:t>
            </a:r>
          </a:p>
          <a:p>
            <a:pPr lvl="1"/>
            <a:r>
              <a:rPr lang="en-US" dirty="0"/>
              <a:t>Estimate household power consumption</a:t>
            </a:r>
          </a:p>
          <a:p>
            <a:pPr lvl="1"/>
            <a:r>
              <a:rPr lang="en-US" dirty="0"/>
              <a:t>Estimate customer’s income</a:t>
            </a:r>
          </a:p>
          <a:p>
            <a:endParaRPr lang="en-US" dirty="0"/>
          </a:p>
        </p:txBody>
      </p:sp>
      <p:sp>
        <p:nvSpPr>
          <p:cNvPr id="5" name="Text Placeholder 5"/>
          <p:cNvSpPr txBox="1">
            <a:spLocks/>
          </p:cNvSpPr>
          <p:nvPr/>
        </p:nvSpPr>
        <p:spPr>
          <a:xfrm>
            <a:off x="6459933" y="2685803"/>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problems</a:t>
            </a:r>
          </a:p>
          <a:p>
            <a:pPr lvl="1"/>
            <a:r>
              <a:rPr lang="en-US" dirty="0"/>
              <a:t>Power station </a:t>
            </a:r>
            <a:r>
              <a:rPr lang="en-US" dirty="0" err="1" smtClean="0"/>
              <a:t>will|will</a:t>
            </a:r>
            <a:r>
              <a:rPr lang="en-US" dirty="0" smtClean="0"/>
              <a:t> </a:t>
            </a:r>
            <a:r>
              <a:rPr lang="en-US" dirty="0"/>
              <a:t>not meet demand</a:t>
            </a:r>
          </a:p>
          <a:p>
            <a:pPr lvl="1"/>
            <a:r>
              <a:rPr lang="en-US" dirty="0"/>
              <a:t>Customer will respond to advertising</a:t>
            </a: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11935" y="4644190"/>
            <a:ext cx="2960482" cy="19798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3387" y="4644190"/>
            <a:ext cx="2960482" cy="1979881"/>
          </a:xfrm>
          <a:prstGeom prst="rect">
            <a:avLst/>
          </a:prstGeom>
        </p:spPr>
      </p:pic>
    </p:spTree>
    <p:extLst>
      <p:ext uri="{BB962C8B-B14F-4D97-AF65-F5344CB8AC3E}">
        <p14:creationId xmlns:p14="http://schemas.microsoft.com/office/powerpoint/2010/main" val="193147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versus Multiclass Classification</a:t>
            </a:r>
          </a:p>
        </p:txBody>
      </p:sp>
      <p:sp>
        <p:nvSpPr>
          <p:cNvPr id="3" name="Content Placeholder 2"/>
          <p:cNvSpPr>
            <a:spLocks noGrp="1"/>
          </p:cNvSpPr>
          <p:nvPr>
            <p:ph idx="1"/>
          </p:nvPr>
        </p:nvSpPr>
        <p:spPr>
          <a:xfrm>
            <a:off x="152400" y="1028700"/>
            <a:ext cx="11887200" cy="1193800"/>
          </a:xfrm>
        </p:spPr>
        <p:txBody>
          <a:bodyPr>
            <a:normAutofit/>
          </a:bodyPr>
          <a:lstStyle/>
          <a:p>
            <a:pPr marL="0" indent="0">
              <a:buNone/>
            </a:pPr>
            <a:endParaRPr lang="en-US" sz="3200" dirty="0"/>
          </a:p>
          <a:p>
            <a:pPr marL="0" indent="0">
              <a:buNone/>
            </a:pPr>
            <a:r>
              <a:rPr lang="en-US" sz="3200" dirty="0"/>
              <a:t>Does your customer want a </a:t>
            </a:r>
            <a:r>
              <a:rPr lang="en-US" sz="3200" dirty="0" err="1" smtClean="0"/>
              <a:t>yes|no</a:t>
            </a:r>
            <a:r>
              <a:rPr lang="en-US" sz="3200" dirty="0" smtClean="0"/>
              <a:t> </a:t>
            </a:r>
            <a:r>
              <a:rPr lang="en-US" sz="3200" dirty="0"/>
              <a:t>answer?</a:t>
            </a:r>
          </a:p>
        </p:txBody>
      </p:sp>
      <p:sp>
        <p:nvSpPr>
          <p:cNvPr id="4" name="Text Placeholder 2"/>
          <p:cNvSpPr txBox="1">
            <a:spLocks/>
          </p:cNvSpPr>
          <p:nvPr/>
        </p:nvSpPr>
        <p:spPr>
          <a:xfrm>
            <a:off x="386079" y="2286000"/>
            <a:ext cx="5378548" cy="2114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Binary examples</a:t>
            </a:r>
          </a:p>
          <a:p>
            <a:pPr lvl="1"/>
            <a:r>
              <a:rPr lang="en-US" dirty="0"/>
              <a:t>click prediction</a:t>
            </a:r>
          </a:p>
          <a:p>
            <a:pPr lvl="1"/>
            <a:r>
              <a:rPr lang="en-US" dirty="0" err="1" smtClean="0"/>
              <a:t>yes|no</a:t>
            </a:r>
            <a:endParaRPr lang="en-US" dirty="0"/>
          </a:p>
          <a:p>
            <a:pPr lvl="1"/>
            <a:r>
              <a:rPr lang="en-US" dirty="0" err="1" smtClean="0"/>
              <a:t>over|under</a:t>
            </a:r>
            <a:endParaRPr lang="en-US" dirty="0"/>
          </a:p>
          <a:p>
            <a:pPr lvl="1"/>
            <a:r>
              <a:rPr lang="en-US" dirty="0" err="1" smtClean="0"/>
              <a:t>win|loss</a:t>
            </a:r>
            <a:endParaRPr lang="en-US" dirty="0"/>
          </a:p>
          <a:p>
            <a:endParaRPr lang="en-US" dirty="0"/>
          </a:p>
        </p:txBody>
      </p:sp>
      <p:sp>
        <p:nvSpPr>
          <p:cNvPr id="5" name="Text Placeholder 3"/>
          <p:cNvSpPr txBox="1">
            <a:spLocks/>
          </p:cNvSpPr>
          <p:nvPr/>
        </p:nvSpPr>
        <p:spPr>
          <a:xfrm>
            <a:off x="6661052" y="2286001"/>
            <a:ext cx="5378548" cy="182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Multiclass examples</a:t>
            </a:r>
          </a:p>
          <a:p>
            <a:pPr lvl="1"/>
            <a:r>
              <a:rPr lang="en-US" dirty="0"/>
              <a:t>kind of tree</a:t>
            </a:r>
          </a:p>
          <a:p>
            <a:pPr lvl="1"/>
            <a:r>
              <a:rPr lang="en-US" dirty="0"/>
              <a:t>kind of network attack</a:t>
            </a:r>
          </a:p>
          <a:p>
            <a:pPr lvl="1"/>
            <a:r>
              <a:rPr lang="en-US" dirty="0"/>
              <a:t>type of heart disease</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3640" y="4336673"/>
            <a:ext cx="2960482" cy="197988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5092" y="4336673"/>
            <a:ext cx="2960482" cy="1979881"/>
          </a:xfrm>
          <a:prstGeom prst="rect">
            <a:avLst/>
          </a:prstGeom>
        </p:spPr>
      </p:pic>
    </p:spTree>
    <p:extLst>
      <p:ext uri="{BB962C8B-B14F-4D97-AF65-F5344CB8AC3E}">
        <p14:creationId xmlns:p14="http://schemas.microsoft.com/office/powerpoint/2010/main" val="1390578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Use Cases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8200" y="1657890"/>
            <a:ext cx="9956800" cy="4686808"/>
          </a:xfrm>
          <a:prstGeom prst="rect">
            <a:avLst/>
          </a:prstGeom>
        </p:spPr>
      </p:pic>
    </p:spTree>
    <p:extLst>
      <p:ext uri="{BB962C8B-B14F-4D97-AF65-F5344CB8AC3E}">
        <p14:creationId xmlns:p14="http://schemas.microsoft.com/office/powerpoint/2010/main" val="151904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to AI</a:t>
            </a:r>
            <a:endParaRPr lang="en-US" dirty="0"/>
          </a:p>
        </p:txBody>
      </p:sp>
      <p:sp>
        <p:nvSpPr>
          <p:cNvPr id="3" name="Content Placeholder 2"/>
          <p:cNvSpPr>
            <a:spLocks noGrp="1"/>
          </p:cNvSpPr>
          <p:nvPr>
            <p:ph idx="1"/>
          </p:nvPr>
        </p:nvSpPr>
        <p:spPr/>
        <p:txBody>
          <a:bodyPr/>
          <a:lstStyle/>
          <a:p>
            <a:r>
              <a:rPr lang="en-US" b="1" dirty="0"/>
              <a:t>Data.</a:t>
            </a:r>
            <a:r>
              <a:rPr lang="en-US" dirty="0"/>
              <a:t> Among leading AI teams, many can likely replicate others’ software in, at most, 1–2 years. But it is exceedingly difficult to get access to someone else’s data. Thus data, rather than software, is the defensible barrier for many businesses.</a:t>
            </a:r>
          </a:p>
          <a:p>
            <a:r>
              <a:rPr lang="en-US" b="1" dirty="0"/>
              <a:t>Talent.</a:t>
            </a:r>
            <a:r>
              <a:rPr lang="en-US" dirty="0"/>
              <a:t> Simply downloading and “applying” open-source software to your data won’t work. AI needs to be customized to your business context and data. This is why there is currently a war for the scarce AI talent that can do this work.</a:t>
            </a:r>
          </a:p>
          <a:p>
            <a:endParaRPr lang="en-US" dirty="0"/>
          </a:p>
        </p:txBody>
      </p:sp>
    </p:spTree>
    <p:extLst>
      <p:ext uri="{BB962C8B-B14F-4D97-AF65-F5344CB8AC3E}">
        <p14:creationId xmlns:p14="http://schemas.microsoft.com/office/powerpoint/2010/main" val="1702147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Challenge</a:t>
            </a:r>
            <a:endParaRPr lang="en-US" dirty="0"/>
          </a:p>
        </p:txBody>
      </p:sp>
      <p:sp>
        <p:nvSpPr>
          <p:cNvPr id="3" name="Content Placeholder 2"/>
          <p:cNvSpPr>
            <a:spLocks noGrp="1"/>
          </p:cNvSpPr>
          <p:nvPr>
            <p:ph idx="1"/>
          </p:nvPr>
        </p:nvSpPr>
        <p:spPr/>
        <p:txBody>
          <a:bodyPr/>
          <a:lstStyle/>
          <a:p>
            <a:r>
              <a:rPr lang="en-US" dirty="0" smtClean="0"/>
              <a:t>Dataset Labelling Companies have sprung up</a:t>
            </a:r>
          </a:p>
          <a:p>
            <a:pPr lvl="1"/>
            <a:r>
              <a:rPr lang="en-US" dirty="0" err="1" smtClean="0"/>
              <a:t>Crowdflower</a:t>
            </a:r>
            <a:r>
              <a:rPr lang="en-US" dirty="0" smtClean="0"/>
              <a:t> </a:t>
            </a:r>
            <a:r>
              <a:rPr lang="mr-IN" dirty="0" smtClean="0"/>
              <a:t>–</a:t>
            </a:r>
            <a:r>
              <a:rPr lang="en-US" dirty="0" smtClean="0"/>
              <a:t> Used by Uber and others</a:t>
            </a:r>
          </a:p>
          <a:p>
            <a:pPr lvl="1"/>
            <a:r>
              <a:rPr lang="en-US" dirty="0" smtClean="0"/>
              <a:t>Amazon Mechanical Turk</a:t>
            </a:r>
          </a:p>
          <a:p>
            <a:pPr lvl="1"/>
            <a:r>
              <a:rPr lang="en-US" dirty="0" smtClean="0"/>
              <a:t>Multiple Small companies for labelling Street Sign </a:t>
            </a:r>
            <a:r>
              <a:rPr lang="mr-IN" dirty="0" smtClean="0"/>
              <a:t>–</a:t>
            </a:r>
            <a:r>
              <a:rPr lang="en-US" dirty="0" smtClean="0"/>
              <a:t> 3d data</a:t>
            </a:r>
            <a:endParaRPr lang="en-US" dirty="0"/>
          </a:p>
        </p:txBody>
      </p:sp>
    </p:spTree>
    <p:extLst>
      <p:ext uri="{BB962C8B-B14F-4D97-AF65-F5344CB8AC3E}">
        <p14:creationId xmlns:p14="http://schemas.microsoft.com/office/powerpoint/2010/main" val="1479821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Use Cases /Applications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Computer Vision</a:t>
            </a:r>
          </a:p>
          <a:p>
            <a:pPr lvl="1"/>
            <a:r>
              <a:rPr lang="en-US" dirty="0" smtClean="0"/>
              <a:t>Classification</a:t>
            </a:r>
          </a:p>
          <a:p>
            <a:pPr lvl="1"/>
            <a:r>
              <a:rPr lang="en-US" dirty="0" smtClean="0"/>
              <a:t>Identification</a:t>
            </a:r>
          </a:p>
          <a:p>
            <a:pPr lvl="1"/>
            <a:r>
              <a:rPr lang="en-US" dirty="0" smtClean="0"/>
              <a:t>Generative Ai</a:t>
            </a:r>
          </a:p>
          <a:p>
            <a:pPr lvl="1"/>
            <a:r>
              <a:rPr lang="en-US" dirty="0" smtClean="0"/>
              <a:t>Security</a:t>
            </a:r>
          </a:p>
          <a:p>
            <a:r>
              <a:rPr lang="en-US" dirty="0" smtClean="0"/>
              <a:t>Text Analysis</a:t>
            </a:r>
          </a:p>
          <a:p>
            <a:pPr lvl="1"/>
            <a:r>
              <a:rPr lang="en-US" dirty="0" smtClean="0"/>
              <a:t>Better Accuracy than anything before.</a:t>
            </a:r>
          </a:p>
          <a:p>
            <a:r>
              <a:rPr lang="en-US" dirty="0" smtClean="0"/>
              <a:t>Speech Synthesis</a:t>
            </a:r>
          </a:p>
          <a:p>
            <a:pPr lvl="1"/>
            <a:r>
              <a:rPr lang="en-US" dirty="0" smtClean="0"/>
              <a:t>Voice to Text </a:t>
            </a:r>
            <a:r>
              <a:rPr lang="mr-IN" dirty="0" smtClean="0"/>
              <a:t>–</a:t>
            </a:r>
            <a:r>
              <a:rPr lang="en-US" dirty="0" smtClean="0"/>
              <a:t> Siri, Baidu</a:t>
            </a:r>
          </a:p>
          <a:p>
            <a:r>
              <a:rPr lang="en-US" dirty="0" smtClean="0"/>
              <a:t>Robotics</a:t>
            </a:r>
          </a:p>
          <a:p>
            <a:pPr lvl="1"/>
            <a:r>
              <a:rPr lang="en-US" dirty="0" smtClean="0"/>
              <a:t>Self Driving Car</a:t>
            </a:r>
          </a:p>
          <a:p>
            <a:endParaRPr lang="en-US" dirty="0"/>
          </a:p>
        </p:txBody>
      </p:sp>
    </p:spTree>
    <p:extLst>
      <p:ext uri="{BB962C8B-B14F-4D97-AF65-F5344CB8AC3E}">
        <p14:creationId xmlns:p14="http://schemas.microsoft.com/office/powerpoint/2010/main" val="475291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of Deep Learning</a:t>
            </a:r>
            <a:endParaRPr lang="en-US" dirty="0"/>
          </a:p>
        </p:txBody>
      </p:sp>
      <p:sp>
        <p:nvSpPr>
          <p:cNvPr id="3" name="Content Placeholder 2"/>
          <p:cNvSpPr>
            <a:spLocks noGrp="1"/>
          </p:cNvSpPr>
          <p:nvPr>
            <p:ph idx="1"/>
          </p:nvPr>
        </p:nvSpPr>
        <p:spPr/>
        <p:txBody>
          <a:bodyPr/>
          <a:lstStyle/>
          <a:p>
            <a:r>
              <a:rPr lang="en-US" dirty="0" smtClean="0"/>
              <a:t> Lack of Visibility into the functions. </a:t>
            </a:r>
          </a:p>
          <a:p>
            <a:pPr lvl="1"/>
            <a:r>
              <a:rPr lang="en-US" dirty="0" smtClean="0"/>
              <a:t>Financial companies are having trouble implementing it as they cannot be audited.</a:t>
            </a:r>
          </a:p>
          <a:p>
            <a:r>
              <a:rPr lang="en-US" dirty="0" smtClean="0"/>
              <a:t> Algorithms work but no really understands why they work</a:t>
            </a:r>
          </a:p>
          <a:p>
            <a:r>
              <a:rPr lang="en-US" dirty="0" smtClean="0"/>
              <a:t>Tuning Algorithms is an art and experiment than real science</a:t>
            </a:r>
          </a:p>
          <a:p>
            <a:r>
              <a:rPr lang="en-US" dirty="0" smtClean="0"/>
              <a:t>Needs deeper knowledge on the algorithms than logic. </a:t>
            </a:r>
          </a:p>
          <a:p>
            <a:r>
              <a:rPr lang="en-US" dirty="0" smtClean="0"/>
              <a:t>Hard to find talented skills</a:t>
            </a:r>
            <a:endParaRPr lang="en-US" dirty="0"/>
          </a:p>
        </p:txBody>
      </p:sp>
    </p:spTree>
    <p:extLst>
      <p:ext uri="{BB962C8B-B14F-4D97-AF65-F5344CB8AC3E}">
        <p14:creationId xmlns:p14="http://schemas.microsoft.com/office/powerpoint/2010/main" val="1928611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Last Wave</a:t>
            </a:r>
            <a:endParaRPr lang="en-US" dirty="0"/>
          </a:p>
        </p:txBody>
      </p:sp>
      <p:sp>
        <p:nvSpPr>
          <p:cNvPr id="4" name="Rectangle 3"/>
          <p:cNvSpPr/>
          <p:nvPr/>
        </p:nvSpPr>
        <p:spPr>
          <a:xfrm>
            <a:off x="838200" y="2206486"/>
            <a:ext cx="10515600" cy="3046988"/>
          </a:xfrm>
          <a:prstGeom prst="rect">
            <a:avLst/>
          </a:prstGeom>
        </p:spPr>
        <p:txBody>
          <a:bodyPr wrap="square">
            <a:spAutoFit/>
          </a:bodyPr>
          <a:lstStyle/>
          <a:p>
            <a:r>
              <a:rPr lang="en-US" sz="3200" dirty="0">
                <a:solidFill>
                  <a:srgbClr val="3B3B3B"/>
                </a:solidFill>
                <a:latin typeface="Open Sans" charset="0"/>
              </a:rPr>
              <a:t>“</a:t>
            </a:r>
            <a:r>
              <a:rPr lang="en-US" sz="3200" i="1" dirty="0">
                <a:solidFill>
                  <a:srgbClr val="3B3B3B"/>
                </a:solidFill>
                <a:latin typeface="Open Sans" charset="0"/>
              </a:rPr>
              <a:t>There's always a next wave,” Waxman said, noting that corporate computing has already gone from mainframes to client-server and now on to cloud computing. “</a:t>
            </a:r>
            <a:r>
              <a:rPr lang="en-US" sz="3200" b="1" i="1" dirty="0">
                <a:solidFill>
                  <a:srgbClr val="3B3B3B"/>
                </a:solidFill>
                <a:latin typeface="Open Sans" charset="0"/>
              </a:rPr>
              <a:t>I firmly believe this is not only the next wave but something that will dwarf the last wave</a:t>
            </a:r>
            <a:r>
              <a:rPr lang="en-US" sz="3200" i="1" dirty="0" smtClean="0">
                <a:solidFill>
                  <a:srgbClr val="3B3B3B"/>
                </a:solidFill>
                <a:latin typeface="Open Sans" charset="0"/>
              </a:rPr>
              <a:t>.” </a:t>
            </a:r>
            <a:r>
              <a:rPr lang="mr-IN" sz="3200" dirty="0" smtClean="0">
                <a:solidFill>
                  <a:srgbClr val="3B3B3B"/>
                </a:solidFill>
                <a:latin typeface="Open Sans" charset="0"/>
              </a:rPr>
              <a:t>–</a:t>
            </a:r>
            <a:r>
              <a:rPr lang="en-US" sz="3200" dirty="0" smtClean="0">
                <a:solidFill>
                  <a:srgbClr val="3B3B3B"/>
                </a:solidFill>
                <a:latin typeface="Open Sans" charset="0"/>
              </a:rPr>
              <a:t> Intel Vice President on </a:t>
            </a:r>
            <a:r>
              <a:rPr lang="en-US" sz="3200" dirty="0" err="1" smtClean="0">
                <a:solidFill>
                  <a:srgbClr val="3B3B3B"/>
                </a:solidFill>
                <a:latin typeface="Open Sans" charset="0"/>
              </a:rPr>
              <a:t>Nervana</a:t>
            </a:r>
            <a:r>
              <a:rPr lang="en-US" sz="3200" dirty="0" smtClean="0">
                <a:solidFill>
                  <a:srgbClr val="3B3B3B"/>
                </a:solidFill>
                <a:latin typeface="Open Sans" charset="0"/>
              </a:rPr>
              <a:t> Acquisition  a 48 person startup for $400 million, July 2016</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8035" y="425796"/>
            <a:ext cx="1428474" cy="943378"/>
          </a:xfrm>
          <a:prstGeom prst="rect">
            <a:avLst/>
          </a:prstGeom>
        </p:spPr>
      </p:pic>
    </p:spTree>
    <p:extLst>
      <p:ext uri="{BB962C8B-B14F-4D97-AF65-F5344CB8AC3E}">
        <p14:creationId xmlns:p14="http://schemas.microsoft.com/office/powerpoint/2010/main" val="1992662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8772"/>
          </a:xfrm>
        </p:spPr>
        <p:txBody>
          <a:bodyPr>
            <a:normAutofit fontScale="90000"/>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300843"/>
              </p:ext>
            </p:extLst>
          </p:nvPr>
        </p:nvGraphicFramePr>
        <p:xfrm>
          <a:off x="838200" y="1132449"/>
          <a:ext cx="10515600" cy="5903070"/>
        </p:xfrm>
        <a:graphic>
          <a:graphicData uri="http://schemas.openxmlformats.org/drawingml/2006/table">
            <a:tbl>
              <a:tblPr firstRow="1" bandRow="1">
                <a:tableStyleId>{5C22544A-7EE6-4342-B048-85BDC9FD1C3A}</a:tableStyleId>
              </a:tblPr>
              <a:tblGrid>
                <a:gridCol w="3505200"/>
                <a:gridCol w="3505200"/>
                <a:gridCol w="3505200"/>
              </a:tblGrid>
              <a:tr h="50811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Remarks</a:t>
                      </a:r>
                      <a:endParaRPr lang="en-US" dirty="0"/>
                    </a:p>
                  </a:txBody>
                  <a:tcPr/>
                </a:tc>
              </a:tr>
              <a:tr h="3508046">
                <a:tc>
                  <a:txBody>
                    <a:bodyPr/>
                    <a:lstStyle/>
                    <a:p>
                      <a:r>
                        <a:rPr lang="en-US" dirty="0" smtClean="0"/>
                        <a:t>Alphabet</a:t>
                      </a:r>
                      <a:endParaRPr lang="en-US" dirty="0"/>
                    </a:p>
                  </a:txBody>
                  <a:tcPr/>
                </a:tc>
                <a:tc>
                  <a:txBody>
                    <a:bodyPr/>
                    <a:lstStyle/>
                    <a:p>
                      <a:r>
                        <a:rPr lang="en-US" dirty="0" smtClean="0"/>
                        <a:t>Google ML Engine</a:t>
                      </a:r>
                      <a:endParaRPr lang="en-US" b="1" i="1" dirty="0" smtClean="0"/>
                    </a:p>
                    <a:p>
                      <a:r>
                        <a:rPr lang="en-US" b="1" i="1" dirty="0" smtClean="0"/>
                        <a:t>Rest</a:t>
                      </a:r>
                      <a:r>
                        <a:rPr lang="en-US" b="1" i="1" baseline="0" dirty="0" smtClean="0"/>
                        <a:t> API Based</a:t>
                      </a:r>
                      <a:endParaRPr lang="en-US" b="1" i="1" dirty="0" smtClean="0"/>
                    </a:p>
                    <a:p>
                      <a:r>
                        <a:rPr lang="en-US" baseline="0" dirty="0" smtClean="0"/>
                        <a:t>Vision API</a:t>
                      </a:r>
                    </a:p>
                    <a:p>
                      <a:r>
                        <a:rPr lang="en-US" baseline="0" dirty="0" smtClean="0"/>
                        <a:t>Video Intelligence API</a:t>
                      </a:r>
                    </a:p>
                    <a:p>
                      <a:r>
                        <a:rPr lang="en-US" dirty="0" smtClean="0"/>
                        <a:t>Natural language</a:t>
                      </a:r>
                    </a:p>
                    <a:p>
                      <a:r>
                        <a:rPr lang="en-US" dirty="0" smtClean="0"/>
                        <a:t>Translation API</a:t>
                      </a:r>
                      <a:endParaRPr lang="en-US" b="1" dirty="0" smtClean="0"/>
                    </a:p>
                    <a:p>
                      <a:r>
                        <a:rPr lang="en-US" b="1" dirty="0" smtClean="0"/>
                        <a:t>Deep Mind</a:t>
                      </a:r>
                    </a:p>
                    <a:p>
                      <a:pPr marL="285750" indent="-285750">
                        <a:buFontTx/>
                        <a:buChar char="-"/>
                      </a:pPr>
                      <a:r>
                        <a:rPr lang="en-US" b="0" dirty="0" smtClean="0"/>
                        <a:t>Solving</a:t>
                      </a:r>
                      <a:r>
                        <a:rPr lang="en-US" b="0" baseline="0" dirty="0" smtClean="0"/>
                        <a:t> Artificial General Intelligence</a:t>
                      </a:r>
                    </a:p>
                    <a:p>
                      <a:pPr marL="285750" indent="-285750">
                        <a:buFontTx/>
                        <a:buChar char="-"/>
                      </a:pPr>
                      <a:r>
                        <a:rPr lang="en-US" b="0" baseline="0" dirty="0" smtClean="0"/>
                        <a:t>Impact on Healthcare and Data Center Power Consumption</a:t>
                      </a:r>
                    </a:p>
                    <a:p>
                      <a:pPr marL="285750" indent="-285750">
                        <a:buFontTx/>
                        <a:buChar char="-"/>
                      </a:pPr>
                      <a:endParaRPr lang="en-US" b="1" baseline="0" dirty="0" smtClean="0"/>
                    </a:p>
                    <a:p>
                      <a:pPr marL="0" indent="0">
                        <a:buFontTx/>
                        <a:buNone/>
                      </a:pPr>
                      <a:r>
                        <a:rPr lang="en-US" b="1" baseline="0" dirty="0" smtClean="0"/>
                        <a:t>Tensor Processing Unit</a:t>
                      </a:r>
                    </a:p>
                    <a:p>
                      <a:pPr marL="285750" indent="-285750">
                        <a:buFontTx/>
                        <a:buChar char="-"/>
                      </a:pPr>
                      <a:r>
                        <a:rPr lang="en-US" b="1" baseline="0" dirty="0" smtClean="0"/>
                        <a:t>Competing with </a:t>
                      </a:r>
                      <a:r>
                        <a:rPr lang="en-US" b="1" baseline="0" dirty="0" err="1" smtClean="0"/>
                        <a:t>Nvida</a:t>
                      </a:r>
                      <a:endParaRPr lang="en-US" b="1" baseline="0" dirty="0" smtClean="0"/>
                    </a:p>
                    <a:p>
                      <a:pPr marL="285750" indent="-285750">
                        <a:buFontTx/>
                        <a:buChar char="-"/>
                      </a:pPr>
                      <a:r>
                        <a:rPr lang="en-US" b="1" baseline="0" dirty="0" smtClean="0"/>
                        <a:t>Will be offered as a Cloud Service</a:t>
                      </a:r>
                    </a:p>
                  </a:txBody>
                  <a:tcPr/>
                </a:tc>
                <a:tc>
                  <a:txBody>
                    <a:bodyPr/>
                    <a:lstStyle/>
                    <a:p>
                      <a:r>
                        <a:rPr lang="en-US" dirty="0" smtClean="0"/>
                        <a:t>Company</a:t>
                      </a:r>
                      <a:r>
                        <a:rPr lang="en-US" baseline="0" dirty="0" smtClean="0"/>
                        <a:t> with largest Mindshare in Artificial Intelligence.</a:t>
                      </a:r>
                    </a:p>
                    <a:p>
                      <a:endParaRPr lang="en-US" baseline="0" dirty="0" smtClean="0"/>
                    </a:p>
                    <a:p>
                      <a:r>
                        <a:rPr lang="en-US" baseline="0" dirty="0" smtClean="0"/>
                        <a:t>I think Google will be the biggest competitor in the Cloud Business going forward.</a:t>
                      </a:r>
                    </a:p>
                    <a:p>
                      <a:endParaRPr lang="en-US" baseline="0" dirty="0" smtClean="0"/>
                    </a:p>
                    <a:p>
                      <a:r>
                        <a:rPr lang="en-US" dirty="0" smtClean="0">
                          <a:hlinkClick r:id="rId3"/>
                        </a:rPr>
                        <a:t>https://cloud.google.com/products/</a:t>
                      </a:r>
                      <a:endParaRPr lang="en-US" dirty="0" smtClean="0"/>
                    </a:p>
                    <a:p>
                      <a:endParaRPr lang="en-US" dirty="0"/>
                    </a:p>
                  </a:txBody>
                  <a:tcPr/>
                </a:tc>
              </a:tr>
              <a:tr h="508110">
                <a:tc>
                  <a:txBody>
                    <a:bodyPr/>
                    <a:lstStyle/>
                    <a:p>
                      <a:r>
                        <a:rPr lang="en-US" dirty="0" smtClean="0"/>
                        <a:t>Amazon </a:t>
                      </a:r>
                      <a:endParaRPr lang="en-US" dirty="0"/>
                    </a:p>
                  </a:txBody>
                  <a:tcPr/>
                </a:tc>
                <a:tc>
                  <a:txBody>
                    <a:bodyPr/>
                    <a:lstStyle/>
                    <a:p>
                      <a:pPr marL="285750" indent="-285750">
                        <a:buFontTx/>
                        <a:buChar char="-"/>
                      </a:pPr>
                      <a:r>
                        <a:rPr lang="en-US" dirty="0" smtClean="0"/>
                        <a:t>Apache</a:t>
                      </a:r>
                      <a:r>
                        <a:rPr lang="en-US" baseline="0" dirty="0" smtClean="0"/>
                        <a:t> </a:t>
                      </a:r>
                      <a:r>
                        <a:rPr lang="en-US" baseline="0" dirty="0" err="1" smtClean="0"/>
                        <a:t>Mxnet</a:t>
                      </a:r>
                      <a:endParaRPr lang="en-US" baseline="0" dirty="0" smtClean="0"/>
                    </a:p>
                    <a:p>
                      <a:pPr marL="0" indent="0">
                        <a:buFontTx/>
                        <a:buNone/>
                      </a:pPr>
                      <a:r>
                        <a:rPr lang="en-US" b="1" baseline="0" dirty="0" smtClean="0"/>
                        <a:t>Similar Rest based API</a:t>
                      </a:r>
                    </a:p>
                    <a:p>
                      <a:pPr marL="0" indent="0">
                        <a:buFontTx/>
                        <a:buNone/>
                      </a:pPr>
                      <a:r>
                        <a:rPr lang="en-US" b="1" baseline="0" dirty="0" smtClean="0"/>
                        <a:t> as Google</a:t>
                      </a:r>
                      <a:endParaRPr lang="en-US" b="1"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909908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3740"/>
          </a:xfrm>
        </p:spPr>
        <p:txBody>
          <a:bodyPr/>
          <a:lstStyle/>
          <a:p>
            <a:r>
              <a:rPr lang="en-US" dirty="0" smtClean="0"/>
              <a:t>Competitive Landscape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0251372"/>
              </p:ext>
            </p:extLst>
          </p:nvPr>
        </p:nvGraphicFramePr>
        <p:xfrm>
          <a:off x="838200" y="1132449"/>
          <a:ext cx="10515600" cy="5204876"/>
        </p:xfrm>
        <a:graphic>
          <a:graphicData uri="http://schemas.openxmlformats.org/drawingml/2006/table">
            <a:tbl>
              <a:tblPr firstRow="1" bandRow="1">
                <a:tableStyleId>{5C22544A-7EE6-4342-B048-85BDC9FD1C3A}</a:tableStyleId>
              </a:tblPr>
              <a:tblGrid>
                <a:gridCol w="3505200"/>
                <a:gridCol w="3505200"/>
                <a:gridCol w="3505200"/>
              </a:tblGrid>
              <a:tr h="50811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Remarks</a:t>
                      </a:r>
                      <a:endParaRPr lang="en-US" dirty="0"/>
                    </a:p>
                  </a:txBody>
                  <a:tcPr/>
                </a:tc>
              </a:tr>
              <a:tr h="3508046">
                <a:tc>
                  <a:txBody>
                    <a:bodyPr/>
                    <a:lstStyle/>
                    <a:p>
                      <a:r>
                        <a:rPr lang="en-US" dirty="0" smtClean="0"/>
                        <a:t>Microsoft</a:t>
                      </a:r>
                      <a:endParaRPr lang="en-US" dirty="0"/>
                    </a:p>
                  </a:txBody>
                  <a:tcPr/>
                </a:tc>
                <a:tc>
                  <a:txBody>
                    <a:bodyPr/>
                    <a:lstStyle/>
                    <a:p>
                      <a:r>
                        <a:rPr lang="en-US" dirty="0" smtClean="0"/>
                        <a:t>CNTK</a:t>
                      </a:r>
                    </a:p>
                    <a:p>
                      <a:endParaRPr lang="en-US" dirty="0" smtClean="0"/>
                    </a:p>
                    <a:p>
                      <a:r>
                        <a:rPr lang="en-US" b="1" dirty="0" smtClean="0">
                          <a:hlinkClick r:id="rId3"/>
                        </a:rPr>
                        <a:t>https://studio.azureml.net/</a:t>
                      </a:r>
                      <a:endParaRPr lang="en-US" b="1" dirty="0" smtClean="0"/>
                    </a:p>
                    <a:p>
                      <a:r>
                        <a:rPr lang="en-US" b="1" dirty="0" smtClean="0"/>
                        <a:t> - </a:t>
                      </a:r>
                      <a:r>
                        <a:rPr lang="en-US" b="0" dirty="0" smtClean="0"/>
                        <a:t>A very comprehensive</a:t>
                      </a:r>
                      <a:r>
                        <a:rPr lang="en-US" b="0" baseline="0" dirty="0" smtClean="0"/>
                        <a:t> support for Machine Learning Libraries.</a:t>
                      </a:r>
                    </a:p>
                    <a:p>
                      <a:r>
                        <a:rPr lang="en-US" b="0" baseline="0" dirty="0" smtClean="0"/>
                        <a:t>- A well designed Interface</a:t>
                      </a:r>
                      <a:endParaRPr lang="en-US" b="0" dirty="0" smtClean="0"/>
                    </a:p>
                    <a:p>
                      <a:endParaRPr lang="en-US" b="1" dirty="0"/>
                    </a:p>
                  </a:txBody>
                  <a:tcPr/>
                </a:tc>
                <a:tc>
                  <a:txBody>
                    <a:bodyPr/>
                    <a:lstStyle/>
                    <a:p>
                      <a:r>
                        <a:rPr lang="en-US" dirty="0" smtClean="0"/>
                        <a:t>Azure Cloud</a:t>
                      </a:r>
                      <a:r>
                        <a:rPr lang="en-US" baseline="0" dirty="0" smtClean="0"/>
                        <a:t> is growing very fast.</a:t>
                      </a:r>
                    </a:p>
                    <a:p>
                      <a:endParaRPr lang="en-US" baseline="0" dirty="0" smtClean="0"/>
                    </a:p>
                    <a:p>
                      <a:r>
                        <a:rPr lang="en-US" baseline="0" dirty="0" smtClean="0"/>
                        <a:t>They have actively taken up market share from Amazon</a:t>
                      </a:r>
                    </a:p>
                    <a:p>
                      <a:endParaRPr lang="en-US" baseline="0" dirty="0" smtClean="0"/>
                    </a:p>
                  </a:txBody>
                  <a:tcPr/>
                </a:tc>
              </a:tr>
              <a:tr h="508110">
                <a:tc>
                  <a:txBody>
                    <a:bodyPr/>
                    <a:lstStyle/>
                    <a:p>
                      <a:r>
                        <a:rPr lang="en-US" dirty="0" smtClean="0"/>
                        <a:t>IBM</a:t>
                      </a: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None/>
                        <a:tabLst/>
                        <a:defRPr/>
                      </a:pPr>
                      <a:r>
                        <a:rPr lang="en-US" b="1" dirty="0" smtClean="0"/>
                        <a:t>Watson</a:t>
                      </a:r>
                    </a:p>
                    <a:p>
                      <a:pPr marL="285750" marR="0" lvl="0" indent="-285750" algn="l" defTabSz="914400" rtl="0" eaLnBrk="1" fontAlgn="auto" latinLnBrk="0" hangingPunct="1">
                        <a:lnSpc>
                          <a:spcPct val="100000"/>
                        </a:lnSpc>
                        <a:spcBef>
                          <a:spcPts val="0"/>
                        </a:spcBef>
                        <a:spcAft>
                          <a:spcPts val="0"/>
                        </a:spcAft>
                        <a:buClrTx/>
                        <a:buSzTx/>
                        <a:buFontTx/>
                        <a:buNone/>
                        <a:tabLst/>
                        <a:defRPr/>
                      </a:pPr>
                      <a:r>
                        <a:rPr lang="en-US" b="1" dirty="0" smtClean="0"/>
                        <a:t>Power8</a:t>
                      </a:r>
                      <a:r>
                        <a:rPr lang="en-US" b="1" baseline="0" dirty="0" smtClean="0"/>
                        <a:t> PC with </a:t>
                      </a:r>
                      <a:r>
                        <a:rPr lang="en-US" b="1" baseline="0" dirty="0" err="1" smtClean="0"/>
                        <a:t>NVLink</a:t>
                      </a:r>
                      <a:endParaRPr lang="en-US" b="1" baseline="0" dirty="0" smtClean="0"/>
                    </a:p>
                    <a:p>
                      <a:pPr marL="285750" marR="0" lvl="0" indent="-285750" algn="l" defTabSz="914400" rtl="0" eaLnBrk="1" fontAlgn="auto" latinLnBrk="0" hangingPunct="1">
                        <a:lnSpc>
                          <a:spcPct val="100000"/>
                        </a:lnSpc>
                        <a:spcBef>
                          <a:spcPts val="0"/>
                        </a:spcBef>
                        <a:spcAft>
                          <a:spcPts val="0"/>
                        </a:spcAft>
                        <a:buClrTx/>
                        <a:buSzTx/>
                        <a:buFontTx/>
                        <a:buNone/>
                        <a:tabLst/>
                        <a:defRPr/>
                      </a:pPr>
                      <a:r>
                        <a:rPr lang="en-US" b="1" baseline="0" dirty="0" smtClean="0"/>
                        <a:t>Historic Dominance with Deep Blue (Chess) and </a:t>
                      </a:r>
                      <a:endParaRPr lang="en-US" b="1" dirty="0"/>
                    </a:p>
                  </a:txBody>
                  <a:tcPr/>
                </a:tc>
                <a:tc>
                  <a:txBody>
                    <a:bodyPr/>
                    <a:lstStyle/>
                    <a:p>
                      <a:r>
                        <a:rPr lang="en-US" dirty="0" smtClean="0"/>
                        <a:t>IBM </a:t>
                      </a:r>
                      <a:r>
                        <a:rPr lang="en-US" dirty="0" err="1" smtClean="0"/>
                        <a:t>BlueMix</a:t>
                      </a:r>
                      <a:endParaRPr lang="en-US" dirty="0" smtClean="0"/>
                    </a:p>
                    <a:p>
                      <a:r>
                        <a:rPr lang="en-US" dirty="0" smtClean="0"/>
                        <a:t>IBM to use Watson to Market</a:t>
                      </a:r>
                      <a:r>
                        <a:rPr lang="en-US" baseline="0" dirty="0" smtClean="0"/>
                        <a:t> itself</a:t>
                      </a:r>
                      <a:endParaRPr lang="en-US" dirty="0"/>
                    </a:p>
                  </a:txBody>
                  <a:tcPr/>
                </a:tc>
              </a:tr>
            </a:tbl>
          </a:graphicData>
        </a:graphic>
      </p:graphicFrame>
      <p:pic>
        <p:nvPicPr>
          <p:cNvPr id="5" name="Picture 4"/>
          <p:cNvPicPr>
            <a:picLocks noChangeAspect="1"/>
          </p:cNvPicPr>
          <p:nvPr/>
        </p:nvPicPr>
        <p:blipFill>
          <a:blip r:embed="rId4"/>
          <a:stretch>
            <a:fillRect/>
          </a:stretch>
        </p:blipFill>
        <p:spPr>
          <a:xfrm>
            <a:off x="7998543" y="2920180"/>
            <a:ext cx="2806290" cy="1739900"/>
          </a:xfrm>
          <a:prstGeom prst="rect">
            <a:avLst/>
          </a:prstGeom>
        </p:spPr>
      </p:pic>
    </p:spTree>
    <p:extLst>
      <p:ext uri="{BB962C8B-B14F-4D97-AF65-F5344CB8AC3E}">
        <p14:creationId xmlns:p14="http://schemas.microsoft.com/office/powerpoint/2010/main" val="1551588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322" y="3068569"/>
            <a:ext cx="10515600" cy="1325563"/>
          </a:xfrm>
        </p:spPr>
        <p:txBody>
          <a:bodyPr/>
          <a:lstStyle/>
          <a:p>
            <a:r>
              <a:rPr lang="en-US" dirty="0" smtClean="0"/>
              <a:t>Framework</a:t>
            </a:r>
            <a:endParaRPr lang="en-US" dirty="0"/>
          </a:p>
        </p:txBody>
      </p:sp>
    </p:spTree>
    <p:extLst>
      <p:ext uri="{BB962C8B-B14F-4D97-AF65-F5344CB8AC3E}">
        <p14:creationId xmlns:p14="http://schemas.microsoft.com/office/powerpoint/2010/main" val="623785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Frameworks</a:t>
            </a:r>
            <a:endParaRPr lang="en-US" dirty="0"/>
          </a:p>
        </p:txBody>
      </p:sp>
      <p:sp>
        <p:nvSpPr>
          <p:cNvPr id="3" name="Content Placeholder 2"/>
          <p:cNvSpPr>
            <a:spLocks noGrp="1"/>
          </p:cNvSpPr>
          <p:nvPr>
            <p:ph idx="1"/>
          </p:nvPr>
        </p:nvSpPr>
        <p:spPr/>
        <p:txBody>
          <a:bodyPr/>
          <a:lstStyle/>
          <a:p>
            <a:r>
              <a:rPr lang="en-US" dirty="0" err="1" smtClean="0"/>
              <a:t>Caffe</a:t>
            </a:r>
            <a:r>
              <a:rPr lang="en-US" dirty="0" smtClean="0"/>
              <a:t>/Caffe2 (UC Berkeley/Facebook)</a:t>
            </a:r>
          </a:p>
          <a:p>
            <a:r>
              <a:rPr lang="en-US" dirty="0" err="1" smtClean="0"/>
              <a:t>Theano</a:t>
            </a:r>
            <a:r>
              <a:rPr lang="en-US" dirty="0" smtClean="0"/>
              <a:t> ( U. of Montreal)</a:t>
            </a:r>
          </a:p>
          <a:p>
            <a:r>
              <a:rPr lang="en-US" dirty="0" err="1" smtClean="0"/>
              <a:t>Tensorflow</a:t>
            </a:r>
            <a:r>
              <a:rPr lang="en-US" dirty="0" smtClean="0"/>
              <a:t> (Google)</a:t>
            </a:r>
          </a:p>
          <a:p>
            <a:r>
              <a:rPr lang="en-US" dirty="0" smtClean="0"/>
              <a:t>Torch (Facebook and Twitter)</a:t>
            </a:r>
          </a:p>
          <a:p>
            <a:r>
              <a:rPr lang="en-US" dirty="0" err="1" smtClean="0"/>
              <a:t>Chainer</a:t>
            </a:r>
            <a:r>
              <a:rPr lang="en-US" dirty="0" smtClean="0"/>
              <a:t> (Japan )</a:t>
            </a:r>
          </a:p>
          <a:p>
            <a:r>
              <a:rPr lang="en-US" dirty="0" err="1" smtClean="0"/>
              <a:t>Mxnet</a:t>
            </a:r>
            <a:r>
              <a:rPr lang="en-US" dirty="0" smtClean="0"/>
              <a:t>  (Apache Incubator/Amazon)</a:t>
            </a:r>
          </a:p>
          <a:p>
            <a:r>
              <a:rPr lang="en-US" dirty="0" smtClean="0"/>
              <a:t>Microsoft CNTK</a:t>
            </a:r>
          </a:p>
          <a:p>
            <a:r>
              <a:rPr lang="en-US" dirty="0" err="1" smtClean="0"/>
              <a:t>BigDL</a:t>
            </a:r>
            <a:r>
              <a:rPr lang="en-US" dirty="0" smtClean="0"/>
              <a:t> - Intel</a:t>
            </a:r>
          </a:p>
          <a:p>
            <a:endParaRPr lang="en-US" dirty="0"/>
          </a:p>
        </p:txBody>
      </p:sp>
    </p:spTree>
    <p:extLst>
      <p:ext uri="{BB962C8B-B14F-4D97-AF65-F5344CB8AC3E}">
        <p14:creationId xmlns:p14="http://schemas.microsoft.com/office/powerpoint/2010/main" val="1007173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82925"/>
            <a:ext cx="10515600" cy="1325563"/>
          </a:xfrm>
        </p:spPr>
        <p:txBody>
          <a:bodyPr/>
          <a:lstStyle/>
          <a:p>
            <a:r>
              <a:rPr lang="en-US" dirty="0" smtClean="0"/>
              <a:t>Do Frameworks Matter?</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Tree>
    <p:extLst>
      <p:ext uri="{BB962C8B-B14F-4D97-AF65-F5344CB8AC3E}">
        <p14:creationId xmlns:p14="http://schemas.microsoft.com/office/powerpoint/2010/main" val="237022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Selection Criteria</a:t>
            </a:r>
            <a:endParaRPr lang="en-US" dirty="0"/>
          </a:p>
        </p:txBody>
      </p:sp>
      <p:sp>
        <p:nvSpPr>
          <p:cNvPr id="3" name="Content Placeholder 2"/>
          <p:cNvSpPr>
            <a:spLocks noGrp="1"/>
          </p:cNvSpPr>
          <p:nvPr>
            <p:ph idx="1"/>
          </p:nvPr>
        </p:nvSpPr>
        <p:spPr/>
        <p:txBody>
          <a:bodyPr/>
          <a:lstStyle/>
          <a:p>
            <a:endParaRPr lang="en-US" dirty="0" smtClean="0"/>
          </a:p>
          <a:p>
            <a:r>
              <a:rPr lang="en-US" dirty="0" smtClean="0"/>
              <a:t>Research Papers on </a:t>
            </a:r>
            <a:r>
              <a:rPr lang="en-US" dirty="0" err="1" smtClean="0"/>
              <a:t>arxiv</a:t>
            </a:r>
            <a:endParaRPr lang="en-US" dirty="0" smtClean="0"/>
          </a:p>
          <a:p>
            <a:r>
              <a:rPr lang="en-US" dirty="0" smtClean="0"/>
              <a:t>Performance and Scalability</a:t>
            </a:r>
          </a:p>
          <a:p>
            <a:r>
              <a:rPr lang="en-US" dirty="0" smtClean="0"/>
              <a:t>Research and Tutorials on </a:t>
            </a:r>
            <a:r>
              <a:rPr lang="en-US" dirty="0" err="1" smtClean="0"/>
              <a:t>Github</a:t>
            </a:r>
            <a:endParaRPr lang="en-US" dirty="0"/>
          </a:p>
        </p:txBody>
      </p:sp>
    </p:spTree>
    <p:extLst>
      <p:ext uri="{BB962C8B-B14F-4D97-AF65-F5344CB8AC3E}">
        <p14:creationId xmlns:p14="http://schemas.microsoft.com/office/powerpoint/2010/main" val="1455914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Trends DL Frameworks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9307"/>
            <a:ext cx="10515600" cy="420397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5480980"/>
            <a:ext cx="7823200" cy="1244600"/>
          </a:xfrm>
          <a:prstGeom prst="rect">
            <a:avLst/>
          </a:prstGeom>
        </p:spPr>
      </p:pic>
    </p:spTree>
    <p:extLst>
      <p:ext uri="{BB962C8B-B14F-4D97-AF65-F5344CB8AC3E}">
        <p14:creationId xmlns:p14="http://schemas.microsoft.com/office/powerpoint/2010/main" val="201520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Definition</a:t>
            </a:r>
          </a:p>
          <a:p>
            <a:r>
              <a:rPr lang="en-US" dirty="0" smtClean="0"/>
              <a:t>History</a:t>
            </a:r>
          </a:p>
          <a:p>
            <a:r>
              <a:rPr lang="en-US" dirty="0" smtClean="0"/>
              <a:t>Machine Learning vs Deep Learning</a:t>
            </a:r>
          </a:p>
          <a:p>
            <a:r>
              <a:rPr lang="en-US" dirty="0" smtClean="0"/>
              <a:t>Deep Learning Branches</a:t>
            </a:r>
          </a:p>
          <a:p>
            <a:r>
              <a:rPr lang="en-US" dirty="0" smtClean="0"/>
              <a:t>Use Cases</a:t>
            </a:r>
          </a:p>
          <a:p>
            <a:pPr lvl="1"/>
            <a:r>
              <a:rPr lang="en-US" dirty="0" smtClean="0"/>
              <a:t>Computer Vision</a:t>
            </a:r>
          </a:p>
          <a:p>
            <a:pPr lvl="1"/>
            <a:r>
              <a:rPr lang="en-US" dirty="0" smtClean="0"/>
              <a:t>NLP</a:t>
            </a:r>
          </a:p>
          <a:p>
            <a:pPr lvl="1"/>
            <a:r>
              <a:rPr lang="en-US" dirty="0" smtClean="0"/>
              <a:t>Reinforcement learning</a:t>
            </a:r>
          </a:p>
          <a:p>
            <a:r>
              <a:rPr lang="en-US" dirty="0" smtClean="0"/>
              <a:t>Frameworks</a:t>
            </a:r>
          </a:p>
          <a:p>
            <a:pPr lvl="1"/>
            <a:endParaRPr lang="en-US" dirty="0"/>
          </a:p>
          <a:p>
            <a:endParaRPr lang="en-US" dirty="0" smtClean="0"/>
          </a:p>
          <a:p>
            <a:pPr lvl="1"/>
            <a:endParaRPr lang="en-US" dirty="0" smtClean="0"/>
          </a:p>
        </p:txBody>
      </p:sp>
    </p:spTree>
    <p:extLst>
      <p:ext uri="{BB962C8B-B14F-4D97-AF65-F5344CB8AC3E}">
        <p14:creationId xmlns:p14="http://schemas.microsoft.com/office/powerpoint/2010/main" val="9723060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Algorithms</a:t>
            </a:r>
          </a:p>
          <a:p>
            <a:r>
              <a:rPr lang="en-US" dirty="0" smtClean="0"/>
              <a:t>Hadoop and Deep Learning</a:t>
            </a:r>
          </a:p>
          <a:p>
            <a:r>
              <a:rPr lang="en-US" dirty="0" smtClean="0"/>
              <a:t>Hardware</a:t>
            </a:r>
          </a:p>
          <a:p>
            <a:pPr lvl="1"/>
            <a:r>
              <a:rPr lang="en-US" dirty="0" smtClean="0"/>
              <a:t>GPU Centered</a:t>
            </a:r>
          </a:p>
          <a:p>
            <a:endParaRPr lang="en-US" dirty="0"/>
          </a:p>
        </p:txBody>
      </p:sp>
    </p:spTree>
    <p:extLst>
      <p:ext uri="{BB962C8B-B14F-4D97-AF65-F5344CB8AC3E}">
        <p14:creationId xmlns:p14="http://schemas.microsoft.com/office/powerpoint/2010/main" val="3900428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dirty="0" smtClean="0">
                <a:solidFill>
                  <a:schemeClr val="tx1"/>
                </a:solidFill>
                <a:latin typeface="+mj-lt"/>
                <a:ea typeface="+mj-ea"/>
                <a:cs typeface="+mj-cs"/>
              </a:rPr>
              <a:t>Computer Vision</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126769461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5977"/>
            <a:ext cx="10515600" cy="1325563"/>
          </a:xfrm>
        </p:spPr>
        <p:txBody>
          <a:bodyPr/>
          <a:lstStyle/>
          <a:p>
            <a:r>
              <a:rPr lang="en-US" dirty="0" smtClean="0"/>
              <a:t>Gartner</a:t>
            </a:r>
            <a:endParaRPr lang="en-US" dirty="0"/>
          </a:p>
        </p:txBody>
      </p:sp>
      <p:sp>
        <p:nvSpPr>
          <p:cNvPr id="4" name="Rectangle 3"/>
          <p:cNvSpPr/>
          <p:nvPr/>
        </p:nvSpPr>
        <p:spPr>
          <a:xfrm>
            <a:off x="838199" y="1551540"/>
            <a:ext cx="10353261" cy="4524315"/>
          </a:xfrm>
          <a:prstGeom prst="rect">
            <a:avLst/>
          </a:prstGeom>
        </p:spPr>
        <p:txBody>
          <a:bodyPr wrap="square">
            <a:spAutoFit/>
          </a:bodyPr>
          <a:lstStyle/>
          <a:p>
            <a:r>
              <a:rPr lang="en-US" sz="3200" i="1" dirty="0">
                <a:solidFill>
                  <a:srgbClr val="6E6F71"/>
                </a:solidFill>
              </a:rPr>
              <a:t>The world is becoming an intelligent, digitally enabled mesh of people, things and services. </a:t>
            </a:r>
            <a:r>
              <a:rPr lang="en-US" sz="3200" b="1" i="1" dirty="0">
                <a:solidFill>
                  <a:srgbClr val="6E6F71"/>
                </a:solidFill>
              </a:rPr>
              <a:t>Ordinary people will experience a digitally enabled world </a:t>
            </a:r>
            <a:r>
              <a:rPr lang="en-US" sz="3200" i="1" dirty="0">
                <a:solidFill>
                  <a:srgbClr val="6E6F71"/>
                </a:solidFill>
              </a:rPr>
              <a:t>where the lines between what's real and what's digital truly blur. </a:t>
            </a:r>
            <a:r>
              <a:rPr lang="en-US" sz="3200" b="1" i="1" dirty="0">
                <a:solidFill>
                  <a:srgbClr val="6E6F71"/>
                </a:solidFill>
              </a:rPr>
              <a:t>AI and machine learning will be used to enhance analytics, actions and interfaces of nearly every technology-enabled system</a:t>
            </a:r>
            <a:r>
              <a:rPr lang="en-US" sz="3200" i="1" dirty="0">
                <a:solidFill>
                  <a:srgbClr val="6E6F71"/>
                </a:solidFill>
              </a:rPr>
              <a:t>. New digital business models are emerging, and new ecosystems are forming to realign business and customer relationships.</a:t>
            </a:r>
            <a:endParaRPr lang="en-US" sz="3200"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174" y="408891"/>
            <a:ext cx="2109304" cy="479867"/>
          </a:xfrm>
          <a:prstGeom prst="rect">
            <a:avLst/>
          </a:prstGeom>
        </p:spPr>
      </p:pic>
    </p:spTree>
    <p:extLst>
      <p:ext uri="{BB962C8B-B14F-4D97-AF65-F5344CB8AC3E}">
        <p14:creationId xmlns:p14="http://schemas.microsoft.com/office/powerpoint/2010/main" val="1714548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02" y="335628"/>
            <a:ext cx="10515600" cy="1325563"/>
          </a:xfrm>
        </p:spPr>
        <p:txBody>
          <a:bodyPr/>
          <a:lstStyle/>
          <a:p>
            <a:r>
              <a:rPr lang="en-US" dirty="0" smtClean="0"/>
              <a:t>Cameras can See?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206" y="1825624"/>
            <a:ext cx="10955593" cy="5032375"/>
          </a:xfrm>
        </p:spPr>
      </p:pic>
    </p:spTree>
    <p:extLst>
      <p:ext uri="{BB962C8B-B14F-4D97-AF65-F5344CB8AC3E}">
        <p14:creationId xmlns:p14="http://schemas.microsoft.com/office/powerpoint/2010/main" val="1440414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Classification </a:t>
            </a:r>
            <a:r>
              <a:rPr lang="mr-IN" dirty="0" smtClean="0"/>
              <a:t>–</a:t>
            </a:r>
            <a:r>
              <a:rPr lang="en-US" dirty="0" smtClean="0"/>
              <a:t> CNN Models</a:t>
            </a:r>
            <a:endParaRPr lang="en-US" dirty="0"/>
          </a:p>
        </p:txBody>
      </p:sp>
      <p:pic>
        <p:nvPicPr>
          <p:cNvPr id="4" name="Picture 3"/>
          <p:cNvPicPr>
            <a:picLocks noChangeAspect="1"/>
          </p:cNvPicPr>
          <p:nvPr/>
        </p:nvPicPr>
        <p:blipFill>
          <a:blip r:embed="rId3"/>
          <a:stretch>
            <a:fillRect/>
          </a:stretch>
        </p:blipFill>
        <p:spPr>
          <a:xfrm>
            <a:off x="1524000" y="2265516"/>
            <a:ext cx="9144000" cy="2946400"/>
          </a:xfrm>
          <a:prstGeom prst="rect">
            <a:avLst/>
          </a:prstGeom>
        </p:spPr>
      </p:pic>
    </p:spTree>
    <p:extLst>
      <p:ext uri="{BB962C8B-B14F-4D97-AF65-F5344CB8AC3E}">
        <p14:creationId xmlns:p14="http://schemas.microsoft.com/office/powerpoint/2010/main" val="1717767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Segmentation</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34" y="1825625"/>
            <a:ext cx="6636131" cy="4351338"/>
          </a:xfrm>
          <a:prstGeom prst="rect">
            <a:avLst/>
          </a:prstGeom>
        </p:spPr>
      </p:pic>
    </p:spTree>
    <p:extLst>
      <p:ext uri="{BB962C8B-B14F-4D97-AF65-F5344CB8AC3E}">
        <p14:creationId xmlns:p14="http://schemas.microsoft.com/office/powerpoint/2010/main" val="1947814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Classification/Detection/Segmentation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050" y="2972594"/>
            <a:ext cx="10375900" cy="2057400"/>
          </a:xfrm>
        </p:spPr>
      </p:pic>
    </p:spTree>
    <p:extLst>
      <p:ext uri="{BB962C8B-B14F-4D97-AF65-F5344CB8AC3E}">
        <p14:creationId xmlns:p14="http://schemas.microsoft.com/office/powerpoint/2010/main" val="1626565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to Text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5627" y="1825625"/>
            <a:ext cx="8794910" cy="4351338"/>
          </a:xfrm>
        </p:spPr>
      </p:pic>
    </p:spTree>
    <p:extLst>
      <p:ext uri="{BB962C8B-B14F-4D97-AF65-F5344CB8AC3E}">
        <p14:creationId xmlns:p14="http://schemas.microsoft.com/office/powerpoint/2010/main" val="1394651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to Text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2950" y="2197894"/>
            <a:ext cx="8166100" cy="3606800"/>
          </a:xfrm>
        </p:spPr>
      </p:pic>
    </p:spTree>
    <p:extLst>
      <p:ext uri="{BB962C8B-B14F-4D97-AF65-F5344CB8AC3E}">
        <p14:creationId xmlns:p14="http://schemas.microsoft.com/office/powerpoint/2010/main" val="182799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Styles</a:t>
            </a:r>
            <a:endParaRPr lang="en-US" dirty="0"/>
          </a:p>
        </p:txBody>
      </p:sp>
      <p:pic>
        <p:nvPicPr>
          <p:cNvPr id="4" name="Picture 3"/>
          <p:cNvPicPr>
            <a:picLocks noChangeAspect="1"/>
          </p:cNvPicPr>
          <p:nvPr/>
        </p:nvPicPr>
        <p:blipFill>
          <a:blip r:embed="rId2"/>
          <a:stretch>
            <a:fillRect/>
          </a:stretch>
        </p:blipFill>
        <p:spPr>
          <a:xfrm>
            <a:off x="1189294" y="1690688"/>
            <a:ext cx="8102600" cy="4559300"/>
          </a:xfrm>
          <a:prstGeom prst="rect">
            <a:avLst/>
          </a:prstGeom>
        </p:spPr>
      </p:pic>
    </p:spTree>
    <p:extLst>
      <p:ext uri="{BB962C8B-B14F-4D97-AF65-F5344CB8AC3E}">
        <p14:creationId xmlns:p14="http://schemas.microsoft.com/office/powerpoint/2010/main" val="296841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Adversarial Networks</a:t>
            </a:r>
            <a:endParaRPr lang="en-US" dirty="0"/>
          </a:p>
        </p:txBody>
      </p:sp>
      <p:pic>
        <p:nvPicPr>
          <p:cNvPr id="4" name="Picture 3"/>
          <p:cNvPicPr>
            <a:picLocks noChangeAspect="1"/>
          </p:cNvPicPr>
          <p:nvPr/>
        </p:nvPicPr>
        <p:blipFill>
          <a:blip r:embed="rId2"/>
          <a:stretch>
            <a:fillRect/>
          </a:stretch>
        </p:blipFill>
        <p:spPr>
          <a:xfrm>
            <a:off x="621276" y="1318342"/>
            <a:ext cx="10477500" cy="5283200"/>
          </a:xfrm>
          <a:prstGeom prst="rect">
            <a:avLst/>
          </a:prstGeom>
        </p:spPr>
      </p:pic>
    </p:spTree>
    <p:extLst>
      <p:ext uri="{BB962C8B-B14F-4D97-AF65-F5344CB8AC3E}">
        <p14:creationId xmlns:p14="http://schemas.microsoft.com/office/powerpoint/2010/main" val="347264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8999729" cy="3277961"/>
          </a:xfrm>
        </p:spPr>
        <p:txBody>
          <a:bodyPr vert="horz" lIns="91440" tIns="45720" rIns="91440" bIns="45720" rtlCol="0" anchor="t">
            <a:normAutofit/>
          </a:bodyPr>
          <a:lstStyle/>
          <a:p>
            <a:r>
              <a:rPr lang="en-US" sz="5400" kern="1200" dirty="0" smtClean="0">
                <a:solidFill>
                  <a:schemeClr val="bg1"/>
                </a:solidFill>
                <a:latin typeface="+mj-lt"/>
                <a:ea typeface="+mj-ea"/>
                <a:cs typeface="+mj-cs"/>
              </a:rPr>
              <a:t>Sequence Analysis</a:t>
            </a:r>
            <a:endParaRPr lang="en-US" sz="5400" kern="1200" dirty="0">
              <a:solidFill>
                <a:schemeClr val="bg1"/>
              </a:solidFill>
              <a:latin typeface="+mj-lt"/>
              <a:ea typeface="+mj-ea"/>
              <a:cs typeface="+mj-cs"/>
            </a:endParaRPr>
          </a:p>
        </p:txBody>
      </p:sp>
    </p:spTree>
    <p:extLst>
      <p:ext uri="{BB962C8B-B14F-4D97-AF65-F5344CB8AC3E}">
        <p14:creationId xmlns:p14="http://schemas.microsoft.com/office/powerpoint/2010/main" val="844019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975644"/>
            <a:ext cx="10096500" cy="4051300"/>
          </a:xfrm>
          <a:prstGeom prst="rect">
            <a:avLst/>
          </a:prstGeom>
        </p:spPr>
      </p:pic>
    </p:spTree>
    <p:extLst>
      <p:ext uri="{BB962C8B-B14F-4D97-AF65-F5344CB8AC3E}">
        <p14:creationId xmlns:p14="http://schemas.microsoft.com/office/powerpoint/2010/main" val="165410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a:blip r:embed="rId3"/>
          <a:stretch>
            <a:fillRect/>
          </a:stretch>
        </p:blipFill>
        <p:spPr>
          <a:xfrm>
            <a:off x="643467" y="1181385"/>
            <a:ext cx="7486405" cy="4491843"/>
          </a:xfrm>
          <a:prstGeom prst="rect">
            <a:avLst/>
          </a:prstGeom>
        </p:spPr>
      </p:pic>
      <p:sp>
        <p:nvSpPr>
          <p:cNvPr id="2" name="Title 1"/>
          <p:cNvSpPr>
            <a:spLocks noGrp="1"/>
          </p:cNvSpPr>
          <p:nvPr>
            <p:ph type="title"/>
          </p:nvPr>
        </p:nvSpPr>
        <p:spPr>
          <a:xfrm>
            <a:off x="8444204" y="640081"/>
            <a:ext cx="3141664" cy="5574451"/>
          </a:xfrm>
        </p:spPr>
        <p:txBody>
          <a:bodyPr vert="horz" lIns="91440" tIns="45720" rIns="91440" bIns="45720" rtlCol="0" anchor="ctr">
            <a:normAutofit/>
          </a:bodyPr>
          <a:lstStyle/>
          <a:p>
            <a:r>
              <a:rPr lang="en-US" dirty="0"/>
              <a:t>Gartner Strategic Technology Trends - 2017</a:t>
            </a:r>
          </a:p>
        </p:txBody>
      </p:sp>
    </p:spTree>
    <p:extLst>
      <p:ext uri="{BB962C8B-B14F-4D97-AF65-F5344CB8AC3E}">
        <p14:creationId xmlns:p14="http://schemas.microsoft.com/office/powerpoint/2010/main" val="306925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a:t>
            </a:r>
            <a:endParaRPr lang="en-US" dirty="0"/>
          </a:p>
        </p:txBody>
      </p:sp>
      <p:sp>
        <p:nvSpPr>
          <p:cNvPr id="3" name="Content Placeholder 2"/>
          <p:cNvSpPr>
            <a:spLocks noGrp="1"/>
          </p:cNvSpPr>
          <p:nvPr>
            <p:ph idx="1"/>
          </p:nvPr>
        </p:nvSpPr>
        <p:spPr/>
        <p:txBody>
          <a:bodyPr/>
          <a:lstStyle/>
          <a:p>
            <a:r>
              <a:rPr lang="en-US" dirty="0" smtClean="0"/>
              <a:t>Machine Translation</a:t>
            </a:r>
          </a:p>
          <a:p>
            <a:pPr lvl="1"/>
            <a:r>
              <a:rPr lang="en-US" dirty="0" smtClean="0"/>
              <a:t>Higher Accuracy</a:t>
            </a:r>
          </a:p>
          <a:p>
            <a:pPr lvl="1"/>
            <a:r>
              <a:rPr lang="en-US" dirty="0" smtClean="0"/>
              <a:t>Same Model can do multi-language translation without pre-training on every language</a:t>
            </a:r>
          </a:p>
          <a:p>
            <a:r>
              <a:rPr lang="en-US" dirty="0" smtClean="0"/>
              <a:t>Question Answer System</a:t>
            </a:r>
          </a:p>
          <a:p>
            <a:r>
              <a:rPr lang="en-US" dirty="0" smtClean="0"/>
              <a:t>Word </a:t>
            </a:r>
            <a:r>
              <a:rPr lang="en-US" dirty="0" err="1" smtClean="0"/>
              <a:t>Embeddings</a:t>
            </a:r>
            <a:endParaRPr lang="en-US" dirty="0" smtClean="0"/>
          </a:p>
          <a:p>
            <a:r>
              <a:rPr lang="en-US" dirty="0" smtClean="0"/>
              <a:t>Sentence Completions</a:t>
            </a:r>
          </a:p>
          <a:p>
            <a:r>
              <a:rPr lang="en-US" dirty="0" smtClean="0"/>
              <a:t>Speech to Text (Siri)</a:t>
            </a:r>
          </a:p>
          <a:p>
            <a:r>
              <a:rPr lang="en-US" dirty="0" smtClean="0"/>
              <a:t>Text to Speech</a:t>
            </a:r>
            <a:endParaRPr lang="en-US" dirty="0"/>
          </a:p>
        </p:txBody>
      </p:sp>
    </p:spTree>
    <p:extLst>
      <p:ext uri="{BB962C8B-B14F-4D97-AF65-F5344CB8AC3E}">
        <p14:creationId xmlns:p14="http://schemas.microsoft.com/office/powerpoint/2010/main" val="9590748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a:t>
            </a:r>
            <a:endParaRPr lang="en-US" dirty="0"/>
          </a:p>
        </p:txBody>
      </p:sp>
      <p:sp>
        <p:nvSpPr>
          <p:cNvPr id="3" name="Content Placeholder 2"/>
          <p:cNvSpPr>
            <a:spLocks noGrp="1"/>
          </p:cNvSpPr>
          <p:nvPr>
            <p:ph idx="1"/>
          </p:nvPr>
        </p:nvSpPr>
        <p:spPr/>
        <p:txBody>
          <a:bodyPr/>
          <a:lstStyle/>
          <a:p>
            <a:r>
              <a:rPr lang="en-US" dirty="0" smtClean="0"/>
              <a:t>Copying Voice and Accents</a:t>
            </a:r>
            <a:endParaRPr lang="en-US" dirty="0"/>
          </a:p>
        </p:txBody>
      </p:sp>
    </p:spTree>
    <p:extLst>
      <p:ext uri="{BB962C8B-B14F-4D97-AF65-F5344CB8AC3E}">
        <p14:creationId xmlns:p14="http://schemas.microsoft.com/office/powerpoint/2010/main" val="422435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8999729" cy="3277961"/>
          </a:xfrm>
        </p:spPr>
        <p:txBody>
          <a:bodyPr vert="horz" lIns="91440" tIns="45720" rIns="91440" bIns="45720" rtlCol="0" anchor="t">
            <a:normAutofit/>
          </a:bodyPr>
          <a:lstStyle/>
          <a:p>
            <a:r>
              <a:rPr lang="en-US" sz="5400" kern="1200" dirty="0" smtClean="0">
                <a:solidFill>
                  <a:schemeClr val="bg1"/>
                </a:solidFill>
                <a:latin typeface="+mj-lt"/>
                <a:ea typeface="+mj-ea"/>
                <a:cs typeface="+mj-cs"/>
              </a:rPr>
              <a:t>Self Driving Car</a:t>
            </a:r>
            <a:br>
              <a:rPr lang="en-US" sz="5400" kern="1200" dirty="0" smtClean="0">
                <a:solidFill>
                  <a:schemeClr val="bg1"/>
                </a:solidFill>
                <a:latin typeface="+mj-lt"/>
                <a:ea typeface="+mj-ea"/>
                <a:cs typeface="+mj-cs"/>
              </a:rPr>
            </a:br>
            <a:endParaRPr lang="en-US" sz="5400" kern="1200" dirty="0">
              <a:solidFill>
                <a:schemeClr val="bg1"/>
              </a:solidFill>
              <a:latin typeface="+mj-lt"/>
              <a:ea typeface="+mj-ea"/>
              <a:cs typeface="+mj-cs"/>
            </a:endParaRPr>
          </a:p>
        </p:txBody>
      </p:sp>
    </p:spTree>
    <p:extLst>
      <p:ext uri="{BB962C8B-B14F-4D97-AF65-F5344CB8AC3E}">
        <p14:creationId xmlns:p14="http://schemas.microsoft.com/office/powerpoint/2010/main" val="853933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Nvidia</a:t>
            </a:r>
            <a:r>
              <a:rPr lang="en-US" dirty="0" smtClean="0"/>
              <a:t> </a:t>
            </a:r>
            <a:r>
              <a:rPr lang="mr-IN" dirty="0" smtClean="0"/>
              <a:t>–</a:t>
            </a:r>
            <a:r>
              <a:rPr lang="en-US" dirty="0" smtClean="0"/>
              <a:t> Self Driving Car</a:t>
            </a:r>
            <a:endParaRPr lang="en-US" dirty="0"/>
          </a:p>
        </p:txBody>
      </p:sp>
      <p:pic>
        <p:nvPicPr>
          <p:cNvPr id="4" name="Picture 3"/>
          <p:cNvPicPr>
            <a:picLocks noChangeAspect="1"/>
          </p:cNvPicPr>
          <p:nvPr/>
        </p:nvPicPr>
        <p:blipFill>
          <a:blip r:embed="rId2"/>
          <a:stretch>
            <a:fillRect/>
          </a:stretch>
        </p:blipFill>
        <p:spPr>
          <a:xfrm>
            <a:off x="1238865" y="1959842"/>
            <a:ext cx="3279540" cy="4676933"/>
          </a:xfrm>
          <a:prstGeom prst="rect">
            <a:avLst/>
          </a:prstGeom>
        </p:spPr>
      </p:pic>
      <p:pic>
        <p:nvPicPr>
          <p:cNvPr id="5" name="Picture 4"/>
          <p:cNvPicPr>
            <a:picLocks noChangeAspect="1"/>
          </p:cNvPicPr>
          <p:nvPr/>
        </p:nvPicPr>
        <p:blipFill>
          <a:blip r:embed="rId3"/>
          <a:stretch>
            <a:fillRect/>
          </a:stretch>
        </p:blipFill>
        <p:spPr>
          <a:xfrm>
            <a:off x="5334208" y="2181067"/>
            <a:ext cx="6680811" cy="3116948"/>
          </a:xfrm>
          <a:prstGeom prst="rect">
            <a:avLst/>
          </a:prstGeom>
        </p:spPr>
      </p:pic>
    </p:spTree>
    <p:extLst>
      <p:ext uri="{BB962C8B-B14F-4D97-AF65-F5344CB8AC3E}">
        <p14:creationId xmlns:p14="http://schemas.microsoft.com/office/powerpoint/2010/main" val="12081865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t>
            </a:r>
            <a:endParaRPr lang="en-US" dirty="0"/>
          </a:p>
        </p:txBody>
      </p:sp>
      <p:pic>
        <p:nvPicPr>
          <p:cNvPr id="4" name="Picture 3"/>
          <p:cNvPicPr>
            <a:picLocks noChangeAspect="1"/>
          </p:cNvPicPr>
          <p:nvPr/>
        </p:nvPicPr>
        <p:blipFill>
          <a:blip r:embed="rId2"/>
          <a:stretch>
            <a:fillRect/>
          </a:stretch>
        </p:blipFill>
        <p:spPr>
          <a:xfrm>
            <a:off x="1076631" y="2171700"/>
            <a:ext cx="10073149" cy="4686300"/>
          </a:xfrm>
          <a:prstGeom prst="rect">
            <a:avLst/>
          </a:prstGeom>
        </p:spPr>
      </p:pic>
    </p:spTree>
    <p:extLst>
      <p:ext uri="{BB962C8B-B14F-4D97-AF65-F5344CB8AC3E}">
        <p14:creationId xmlns:p14="http://schemas.microsoft.com/office/powerpoint/2010/main" val="172145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8999729" cy="3277961"/>
          </a:xfrm>
        </p:spPr>
        <p:txBody>
          <a:bodyPr vert="horz" lIns="91440" tIns="45720" rIns="91440" bIns="45720" rtlCol="0" anchor="t">
            <a:normAutofit/>
          </a:bodyPr>
          <a:lstStyle/>
          <a:p>
            <a:r>
              <a:rPr lang="en-US" sz="5400" kern="1200" dirty="0" smtClean="0">
                <a:solidFill>
                  <a:schemeClr val="bg1"/>
                </a:solidFill>
                <a:latin typeface="+mj-lt"/>
                <a:ea typeface="+mj-ea"/>
                <a:cs typeface="+mj-cs"/>
              </a:rPr>
              <a:t>Robotics</a:t>
            </a:r>
            <a:endParaRPr lang="en-US" sz="5400" kern="1200" dirty="0">
              <a:solidFill>
                <a:schemeClr val="bg1"/>
              </a:solidFill>
              <a:latin typeface="+mj-lt"/>
              <a:ea typeface="+mj-ea"/>
              <a:cs typeface="+mj-cs"/>
            </a:endParaRPr>
          </a:p>
        </p:txBody>
      </p:sp>
    </p:spTree>
    <p:extLst>
      <p:ext uri="{BB962C8B-B14F-4D97-AF65-F5344CB8AC3E}">
        <p14:creationId xmlns:p14="http://schemas.microsoft.com/office/powerpoint/2010/main" val="966953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pic>
        <p:nvPicPr>
          <p:cNvPr id="4" name="Picture 3"/>
          <p:cNvPicPr>
            <a:picLocks noChangeAspect="1"/>
          </p:cNvPicPr>
          <p:nvPr/>
        </p:nvPicPr>
        <p:blipFill>
          <a:blip r:embed="rId2"/>
          <a:stretch>
            <a:fillRect/>
          </a:stretch>
        </p:blipFill>
        <p:spPr>
          <a:xfrm>
            <a:off x="2101236" y="2509479"/>
            <a:ext cx="5511800" cy="2222500"/>
          </a:xfrm>
          <a:prstGeom prst="rect">
            <a:avLst/>
          </a:prstGeom>
        </p:spPr>
      </p:pic>
    </p:spTree>
    <p:extLst>
      <p:ext uri="{BB962C8B-B14F-4D97-AF65-F5344CB8AC3E}">
        <p14:creationId xmlns:p14="http://schemas.microsoft.com/office/powerpoint/2010/main" val="164771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974" y="65082"/>
            <a:ext cx="10515600" cy="1325563"/>
          </a:xfrm>
        </p:spPr>
        <p:txBody>
          <a:bodyPr/>
          <a:lstStyle/>
          <a:p>
            <a:r>
              <a:rPr lang="en-US" dirty="0" smtClean="0"/>
              <a:t>Deep Reinforcement Learning</a:t>
            </a:r>
            <a:endParaRPr lang="en-US" dirty="0"/>
          </a:p>
        </p:txBody>
      </p:sp>
      <p:pic>
        <p:nvPicPr>
          <p:cNvPr id="4" name="Picture 3"/>
          <p:cNvPicPr>
            <a:picLocks noChangeAspect="1"/>
          </p:cNvPicPr>
          <p:nvPr/>
        </p:nvPicPr>
        <p:blipFill>
          <a:blip r:embed="rId2"/>
          <a:stretch>
            <a:fillRect/>
          </a:stretch>
        </p:blipFill>
        <p:spPr>
          <a:xfrm>
            <a:off x="243349" y="4195778"/>
            <a:ext cx="11705302" cy="1960726"/>
          </a:xfrm>
          <a:prstGeom prst="rect">
            <a:avLst/>
          </a:prstGeom>
        </p:spPr>
      </p:pic>
      <p:pic>
        <p:nvPicPr>
          <p:cNvPr id="5" name="Picture 4"/>
          <p:cNvPicPr>
            <a:picLocks noChangeAspect="1"/>
          </p:cNvPicPr>
          <p:nvPr/>
        </p:nvPicPr>
        <p:blipFill>
          <a:blip r:embed="rId3"/>
          <a:stretch>
            <a:fillRect/>
          </a:stretch>
        </p:blipFill>
        <p:spPr>
          <a:xfrm>
            <a:off x="6529746" y="1243162"/>
            <a:ext cx="5227176" cy="2337619"/>
          </a:xfrm>
          <a:prstGeom prst="rect">
            <a:avLst/>
          </a:prstGeom>
        </p:spPr>
      </p:pic>
      <p:pic>
        <p:nvPicPr>
          <p:cNvPr id="6" name="Picture 5"/>
          <p:cNvPicPr>
            <a:picLocks noChangeAspect="1"/>
          </p:cNvPicPr>
          <p:nvPr/>
        </p:nvPicPr>
        <p:blipFill>
          <a:blip r:embed="rId4"/>
          <a:stretch>
            <a:fillRect/>
          </a:stretch>
        </p:blipFill>
        <p:spPr>
          <a:xfrm>
            <a:off x="855405" y="1390645"/>
            <a:ext cx="4370439" cy="2459933"/>
          </a:xfrm>
          <a:prstGeom prst="rect">
            <a:avLst/>
          </a:prstGeom>
        </p:spPr>
      </p:pic>
    </p:spTree>
    <p:extLst>
      <p:ext uri="{BB962C8B-B14F-4D97-AF65-F5344CB8AC3E}">
        <p14:creationId xmlns:p14="http://schemas.microsoft.com/office/powerpoint/2010/main" val="11183676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5" name="Title 4"/>
          <p:cNvSpPr>
            <a:spLocks noGrp="1"/>
          </p:cNvSpPr>
          <p:nvPr>
            <p:ph type="ctrTitle"/>
          </p:nvPr>
        </p:nvSpPr>
        <p:spPr/>
        <p:txBody>
          <a:bodyPr/>
          <a:lstStyle/>
          <a:p>
            <a:endParaRPr lang="en-US"/>
          </a:p>
        </p:txBody>
      </p:sp>
    </p:spTree>
    <p:extLst>
      <p:ext uri="{BB962C8B-B14F-4D97-AF65-F5344CB8AC3E}">
        <p14:creationId xmlns:p14="http://schemas.microsoft.com/office/powerpoint/2010/main" val="672770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IDC </a:t>
            </a:r>
            <a:r>
              <a:rPr lang="mr-IN" dirty="0" smtClean="0"/>
              <a:t>–</a:t>
            </a:r>
            <a:r>
              <a:rPr lang="en-US" dirty="0" smtClean="0"/>
              <a:t> Cognitive/AI Market Share</a:t>
            </a:r>
            <a:endParaRPr lang="en-US" dirty="0"/>
          </a:p>
        </p:txBody>
      </p:sp>
      <p:sp>
        <p:nvSpPr>
          <p:cNvPr id="4" name="Rectangle 3"/>
          <p:cNvSpPr/>
          <p:nvPr/>
        </p:nvSpPr>
        <p:spPr>
          <a:xfrm>
            <a:off x="1570383" y="2504661"/>
            <a:ext cx="8885582" cy="3046988"/>
          </a:xfrm>
          <a:prstGeom prst="rect">
            <a:avLst/>
          </a:prstGeom>
        </p:spPr>
        <p:txBody>
          <a:bodyPr wrap="square">
            <a:spAutoFit/>
          </a:bodyPr>
          <a:lstStyle/>
          <a:p>
            <a:r>
              <a:rPr lang="en-US" sz="3200" b="1" dirty="0">
                <a:solidFill>
                  <a:srgbClr val="444444"/>
                </a:solidFill>
              </a:rPr>
              <a:t>Worldwide Cognitive Systems and Artificial Intelligence Revenues Forecast to Surge Past </a:t>
            </a:r>
            <a:r>
              <a:rPr lang="en-US" sz="3200" b="1" dirty="0">
                <a:solidFill>
                  <a:srgbClr val="C00000"/>
                </a:solidFill>
              </a:rPr>
              <a:t>$47 Billion</a:t>
            </a:r>
            <a:r>
              <a:rPr lang="en-US" sz="3200" b="1" dirty="0">
                <a:solidFill>
                  <a:srgbClr val="444444"/>
                </a:solidFill>
              </a:rPr>
              <a:t> in </a:t>
            </a:r>
            <a:r>
              <a:rPr lang="en-US" sz="3200" b="1" dirty="0">
                <a:solidFill>
                  <a:srgbClr val="00B050"/>
                </a:solidFill>
              </a:rPr>
              <a:t>2020</a:t>
            </a:r>
            <a:r>
              <a:rPr lang="en-US" sz="3200" b="1" dirty="0">
                <a:solidFill>
                  <a:srgbClr val="444444"/>
                </a:solidFill>
              </a:rPr>
              <a:t>, According to New IDC Spending </a:t>
            </a:r>
            <a:r>
              <a:rPr lang="en-US" sz="3200" b="1" dirty="0" smtClean="0">
                <a:solidFill>
                  <a:srgbClr val="444444"/>
                </a:solidFill>
              </a:rPr>
              <a:t>Guide.. </a:t>
            </a:r>
            <a:r>
              <a:rPr lang="en-US" sz="3200" b="1" dirty="0">
                <a:solidFill>
                  <a:schemeClr val="accent1">
                    <a:lumMod val="75000"/>
                  </a:schemeClr>
                </a:solidFill>
              </a:rPr>
              <a:t>cognitive/AI solutions will experience a compound annual growth rate (CAGR) of </a:t>
            </a:r>
            <a:r>
              <a:rPr lang="en-US" sz="3200" b="1" dirty="0">
                <a:solidFill>
                  <a:srgbClr val="C00000"/>
                </a:solidFill>
              </a:rPr>
              <a:t>55.1% </a:t>
            </a:r>
            <a:r>
              <a:rPr lang="en-US" sz="3200" b="1" dirty="0">
                <a:solidFill>
                  <a:schemeClr val="accent1">
                    <a:lumMod val="75000"/>
                  </a:schemeClr>
                </a:solidFill>
              </a:rPr>
              <a:t>over the 2016-2020 forecast period.</a:t>
            </a:r>
            <a:endParaRPr lang="en-US" sz="3200" b="1" i="0" dirty="0">
              <a:solidFill>
                <a:schemeClr val="accent1">
                  <a:lumMod val="75000"/>
                </a:schemeClr>
              </a:solidFill>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713" y="667612"/>
            <a:ext cx="2264504" cy="720587"/>
          </a:xfrm>
          <a:prstGeom prst="rect">
            <a:avLst/>
          </a:prstGeom>
        </p:spPr>
      </p:pic>
    </p:spTree>
    <p:extLst>
      <p:ext uri="{BB962C8B-B14F-4D97-AF65-F5344CB8AC3E}">
        <p14:creationId xmlns:p14="http://schemas.microsoft.com/office/powerpoint/2010/main" val="2022389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3073400" y="2540000"/>
            <a:ext cx="5791200" cy="369332"/>
          </a:xfrm>
          <a:prstGeom prst="rect">
            <a:avLst/>
          </a:prstGeom>
          <a:noFill/>
        </p:spPr>
        <p:txBody>
          <a:bodyPr wrap="square" rtlCol="0">
            <a:spAutoFit/>
          </a:bodyPr>
          <a:lstStyle/>
          <a:p>
            <a:r>
              <a:rPr lang="en-US" dirty="0" smtClean="0"/>
              <a:t>=</a:t>
            </a:r>
            <a:endParaRPr lang="en-US" dirty="0"/>
          </a:p>
        </p:txBody>
      </p:sp>
      <p:sp>
        <p:nvSpPr>
          <p:cNvPr id="7" name="Rectangle 6"/>
          <p:cNvSpPr/>
          <p:nvPr/>
        </p:nvSpPr>
        <p:spPr>
          <a:xfrm>
            <a:off x="6531095" y="1616670"/>
            <a:ext cx="304141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What Is Ai</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3"/>
          <a:stretch>
            <a:fillRect/>
          </a:stretch>
        </p:blipFill>
        <p:spPr>
          <a:xfrm>
            <a:off x="1197095" y="2651562"/>
            <a:ext cx="5334000" cy="2362200"/>
          </a:xfrm>
          <a:prstGeom prst="rect">
            <a:avLst/>
          </a:prstGeom>
        </p:spPr>
      </p:pic>
    </p:spTree>
    <p:extLst>
      <p:ext uri="{BB962C8B-B14F-4D97-AF65-F5344CB8AC3E}">
        <p14:creationId xmlns:p14="http://schemas.microsoft.com/office/powerpoint/2010/main" val="453130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webextension1.xml><?xml version="1.0" encoding="utf-8"?>
<we:webextension xmlns:we="http://schemas.microsoft.com/office/webextensions/webextension/2010/11" id="{21F26F6D-896D-5B4E-BE43-989EE61E1972}">
  <we:reference id="wa104221182" version="2.0.0.0" store="en-US" storeType="OMEX"/>
  <we:alternateReferences>
    <we:reference id="WA104221182" version="2.0.0.0" store="WA104221182" storeType="OMEX"/>
  </we:alternateReferences>
  <we:properties>
    <we:property name="vid" value="&quot;https://youtu.be/SUNPrR4o5Z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19016</TotalTime>
  <Words>2358</Words>
  <Application>Microsoft Macintosh PowerPoint</Application>
  <PresentationFormat>Widescreen</PresentationFormat>
  <Paragraphs>499</Paragraphs>
  <Slides>78</Slides>
  <Notes>26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Calibri</vt:lpstr>
      <vt:lpstr>Calibri Light</vt:lpstr>
      <vt:lpstr>Cambria Math</vt:lpstr>
      <vt:lpstr>Courier</vt:lpstr>
      <vt:lpstr>Mangal</vt:lpstr>
      <vt:lpstr>Open Sans</vt:lpstr>
      <vt:lpstr>Segoe UI</vt:lpstr>
      <vt:lpstr>Segoe UI Light</vt:lpstr>
      <vt:lpstr>Segoe UI Semibold</vt:lpstr>
      <vt:lpstr>Segoe UI Semilight</vt:lpstr>
      <vt:lpstr>Wingdings</vt:lpstr>
      <vt:lpstr>Arial</vt:lpstr>
      <vt:lpstr>Office Theme</vt:lpstr>
      <vt:lpstr>Artificial Intelligence</vt:lpstr>
      <vt:lpstr>Disclaimer</vt:lpstr>
      <vt:lpstr>Fantasy or Reality</vt:lpstr>
      <vt:lpstr>Mobile First -&gt; AI First</vt:lpstr>
      <vt:lpstr>The Last Wave</vt:lpstr>
      <vt:lpstr>Gartner</vt:lpstr>
      <vt:lpstr>Gartner Strategic Technology Trends - 2017</vt:lpstr>
      <vt:lpstr>IDC – Cognitive/AI Market Share</vt:lpstr>
      <vt:lpstr>PowerPoint Presentation</vt:lpstr>
      <vt:lpstr>Artificial Intelligence</vt:lpstr>
      <vt:lpstr>AI - &gt; Deep Learning</vt:lpstr>
      <vt:lpstr>Deep Learning</vt:lpstr>
      <vt:lpstr>Deep Learning</vt:lpstr>
      <vt:lpstr>The Mark I Perceptron</vt:lpstr>
      <vt:lpstr>Brain Inspired – Intelligent Machines</vt:lpstr>
      <vt:lpstr>The “one learning algorithm” hypothesis</vt:lpstr>
      <vt:lpstr>The “one learning algorithm” hypothesis</vt:lpstr>
      <vt:lpstr>Sensor representations in the brain</vt:lpstr>
      <vt:lpstr>Single Learning Algorithms</vt:lpstr>
      <vt:lpstr>Historical Perspective</vt:lpstr>
      <vt:lpstr>History</vt:lpstr>
      <vt:lpstr>Modern Success</vt:lpstr>
      <vt:lpstr>Modern Success</vt:lpstr>
      <vt:lpstr>ILSRVC – Imagenet</vt:lpstr>
      <vt:lpstr>Reasons for Success</vt:lpstr>
      <vt:lpstr>Machine Learning</vt:lpstr>
      <vt:lpstr>Use Cases</vt:lpstr>
      <vt:lpstr>Use Cases</vt:lpstr>
      <vt:lpstr>Why Deep Learning</vt:lpstr>
      <vt:lpstr>Machine Learning in Industry Movement</vt:lpstr>
      <vt:lpstr>Categories of Machine Learning</vt:lpstr>
      <vt:lpstr>From data to decisions and actions</vt:lpstr>
      <vt:lpstr>Machine Learning - Personas</vt:lpstr>
      <vt:lpstr>Machine Learning Ecosystem</vt:lpstr>
      <vt:lpstr>Steps to Build a Machine Learning Solution</vt:lpstr>
      <vt:lpstr>Example use cases</vt:lpstr>
      <vt:lpstr>PowerPoint Presentation</vt:lpstr>
      <vt:lpstr>Common Classes of Algorithms (Supervised|Unsupervised)</vt:lpstr>
      <vt:lpstr>Why you need to know these algorithms?</vt:lpstr>
      <vt:lpstr>Classification</vt:lpstr>
      <vt:lpstr>Clustering</vt:lpstr>
      <vt:lpstr>Regression</vt:lpstr>
      <vt:lpstr>Regression versus Classification</vt:lpstr>
      <vt:lpstr>Binary versus Multiclass Classification</vt:lpstr>
      <vt:lpstr>AI Use Cases</vt:lpstr>
      <vt:lpstr>Challenges to AI</vt:lpstr>
      <vt:lpstr>Data Collection Challenge</vt:lpstr>
      <vt:lpstr>New Use Cases /Applications</vt:lpstr>
      <vt:lpstr>Cons of Deep Learning</vt:lpstr>
      <vt:lpstr>PowerPoint Presentation</vt:lpstr>
      <vt:lpstr>Competitive Landscape</vt:lpstr>
      <vt:lpstr>Framework</vt:lpstr>
      <vt:lpstr>Frameworks</vt:lpstr>
      <vt:lpstr>Do Frameworks Matter?</vt:lpstr>
      <vt:lpstr>Framework Selection Criteria</vt:lpstr>
      <vt:lpstr>Google Trends DL Frameworks</vt:lpstr>
      <vt:lpstr>Topics</vt:lpstr>
      <vt:lpstr>Topics</vt:lpstr>
      <vt:lpstr>Computer Vision</vt:lpstr>
      <vt:lpstr>Cameras can See?</vt:lpstr>
      <vt:lpstr>Image Classification – CNN Models</vt:lpstr>
      <vt:lpstr>Image Segmentation</vt:lpstr>
      <vt:lpstr>Image Classification/Detection/Segmentation</vt:lpstr>
      <vt:lpstr>Image to Text</vt:lpstr>
      <vt:lpstr>Video to Text </vt:lpstr>
      <vt:lpstr>Neural Styles</vt:lpstr>
      <vt:lpstr>Generative Adversarial Networks</vt:lpstr>
      <vt:lpstr>Sequence Analysis</vt:lpstr>
      <vt:lpstr>Recurrent Neural Networks</vt:lpstr>
      <vt:lpstr>Natural Language Processing</vt:lpstr>
      <vt:lpstr>Natural Language Processing</vt:lpstr>
      <vt:lpstr>Self Driving Car </vt:lpstr>
      <vt:lpstr>Nvidia – Self Driving Car</vt:lpstr>
      <vt:lpstr>Mapping </vt:lpstr>
      <vt:lpstr>Robotics</vt:lpstr>
      <vt:lpstr>Reinforcement Learning</vt:lpstr>
      <vt:lpstr>Deep Reinforcement Learning</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Shivaji Dutta</dc:creator>
  <cp:lastModifiedBy>Shivaji Dutta</cp:lastModifiedBy>
  <cp:revision>90</cp:revision>
  <dcterms:created xsi:type="dcterms:W3CDTF">2017-05-15T19:16:52Z</dcterms:created>
  <dcterms:modified xsi:type="dcterms:W3CDTF">2017-05-30T17:55:42Z</dcterms:modified>
</cp:coreProperties>
</file>